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08" r:id="rId1"/>
  </p:sldMasterIdLst>
  <p:notesMasterIdLst>
    <p:notesMasterId r:id="rId34"/>
  </p:notesMasterIdLst>
  <p:handoutMasterIdLst>
    <p:handoutMasterId r:id="rId35"/>
  </p:handoutMasterIdLst>
  <p:sldIdLst>
    <p:sldId id="257" r:id="rId2"/>
    <p:sldId id="557" r:id="rId3"/>
    <p:sldId id="595" r:id="rId4"/>
    <p:sldId id="559" r:id="rId5"/>
    <p:sldId id="560" r:id="rId6"/>
    <p:sldId id="524" r:id="rId7"/>
    <p:sldId id="580" r:id="rId8"/>
    <p:sldId id="542" r:id="rId9"/>
    <p:sldId id="558" r:id="rId10"/>
    <p:sldId id="567" r:id="rId11"/>
    <p:sldId id="581" r:id="rId12"/>
    <p:sldId id="569" r:id="rId13"/>
    <p:sldId id="570" r:id="rId14"/>
    <p:sldId id="571" r:id="rId15"/>
    <p:sldId id="582" r:id="rId16"/>
    <p:sldId id="573" r:id="rId17"/>
    <p:sldId id="574" r:id="rId18"/>
    <p:sldId id="585" r:id="rId19"/>
    <p:sldId id="586" r:id="rId20"/>
    <p:sldId id="587" r:id="rId21"/>
    <p:sldId id="588" r:id="rId22"/>
    <p:sldId id="589" r:id="rId23"/>
    <p:sldId id="590" r:id="rId24"/>
    <p:sldId id="591" r:id="rId25"/>
    <p:sldId id="592" r:id="rId26"/>
    <p:sldId id="584" r:id="rId27"/>
    <p:sldId id="597" r:id="rId28"/>
    <p:sldId id="598" r:id="rId29"/>
    <p:sldId id="599" r:id="rId30"/>
    <p:sldId id="600" r:id="rId31"/>
    <p:sldId id="601" r:id="rId32"/>
    <p:sldId id="332" r:id="rId33"/>
  </p:sldIdLst>
  <p:sldSz cx="9144000" cy="6858000" type="screen4x3"/>
  <p:notesSz cx="6761163" cy="9942513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000"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000"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000"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000"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000"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3A3E"/>
    <a:srgbClr val="7D1114"/>
    <a:srgbClr val="D8E6E8"/>
    <a:srgbClr val="E0EBEC"/>
    <a:srgbClr val="E7F0F1"/>
    <a:srgbClr val="EEF5F6"/>
    <a:srgbClr val="F3FAFB"/>
    <a:srgbClr val="EDF6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7" autoAdjust="0"/>
    <p:restoredTop sz="88686" autoAdjust="0"/>
  </p:normalViewPr>
  <p:slideViewPr>
    <p:cSldViewPr>
      <p:cViewPr>
        <p:scale>
          <a:sx n="33" d="100"/>
          <a:sy n="33" d="100"/>
        </p:scale>
        <p:origin x="-12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28" d="100"/>
          <a:sy n="28" d="100"/>
        </p:scale>
        <p:origin x="-2323" y="-77"/>
      </p:cViewPr>
      <p:guideLst>
        <p:guide orient="horz" pos="3130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522" tIns="45761" rIns="91522" bIns="45761" numCol="1" anchor="t" anchorCtr="0" compatLnSpc="1">
            <a:prstTxWarp prst="textNoShape">
              <a:avLst/>
            </a:prstTxWarp>
          </a:bodyPr>
          <a:lstStyle>
            <a:lvl1pPr algn="l" defTabSz="915988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0638" y="0"/>
            <a:ext cx="2930525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522" tIns="45761" rIns="91522" bIns="45761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34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30525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522" tIns="45761" rIns="91522" bIns="45761" numCol="1" anchor="b" anchorCtr="0" compatLnSpc="1">
            <a:prstTxWarp prst="textNoShape">
              <a:avLst/>
            </a:prstTxWarp>
          </a:bodyPr>
          <a:lstStyle>
            <a:lvl1pPr algn="l" defTabSz="915988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34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0638" y="9447213"/>
            <a:ext cx="2930525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522" tIns="45761" rIns="91522" bIns="45761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381A2A9-C0E5-4A8B-B793-FEEEC57EDC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67543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050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68963" name="Rectangle 2051"/>
          <p:cNvSpPr>
            <a:spLocks noGrp="1" noChangeArrowheads="1"/>
          </p:cNvSpPr>
          <p:nvPr>
            <p:ph type="dt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24" name="Rectangle 205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5350" y="744538"/>
            <a:ext cx="4972050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5" name="Rectangle 205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275" y="4721225"/>
            <a:ext cx="5408613" cy="44767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 smtClean="0"/>
              <a:t>Образец текста</a:t>
            </a:r>
          </a:p>
          <a:p>
            <a:pPr lvl="1"/>
            <a:r>
              <a:rPr lang="ru-RU" altLang="ru-RU" noProof="0" smtClean="0"/>
              <a:t>Второй уровень</a:t>
            </a:r>
          </a:p>
          <a:p>
            <a:pPr lvl="2"/>
            <a:r>
              <a:rPr lang="ru-RU" altLang="ru-RU" noProof="0" smtClean="0"/>
              <a:t>Третий уровень</a:t>
            </a:r>
          </a:p>
          <a:p>
            <a:pPr lvl="3"/>
            <a:r>
              <a:rPr lang="ru-RU" altLang="ru-RU" noProof="0" smtClean="0"/>
              <a:t>Четвертый уровень</a:t>
            </a:r>
          </a:p>
          <a:p>
            <a:pPr lvl="4"/>
            <a:r>
              <a:rPr lang="ru-RU" altLang="ru-RU" noProof="0" smtClean="0"/>
              <a:t>Пятый уровень</a:t>
            </a:r>
          </a:p>
        </p:txBody>
      </p:sp>
      <p:sp>
        <p:nvSpPr>
          <p:cNvPr id="168966" name="Rectangle 205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68967" name="Rectangle 205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BC07FB7-6908-4E29-BD98-47C655ADFC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85743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3C721F-2656-4292-AB44-171333173014}" type="datetime1">
              <a:rPr lang="ru-RU" altLang="ru-RU" smtClean="0"/>
              <a:pPr>
                <a:defRPr/>
              </a:pPr>
              <a:t>29.10.2015</a:t>
            </a:fld>
            <a:endParaRPr lang="ru-RU" alt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940E05-B340-4C23-8D4D-FF43E9E2E20F}" type="datetime1">
              <a:rPr lang="ru-RU" altLang="ru-RU" smtClean="0"/>
              <a:pPr>
                <a:defRPr/>
              </a:pPr>
              <a:t>29.10.2015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B98F53-5177-4E43-8172-4848877BA98B}" type="datetime1">
              <a:rPr lang="ru-RU" altLang="ru-RU" smtClean="0"/>
              <a:pPr>
                <a:defRPr/>
              </a:pPr>
              <a:t>29.10.2015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546F4145-0C5B-47E9-B512-E159B4C653D4}" type="datetime1">
              <a:rPr lang="ru-RU" altLang="ru-RU" smtClean="0"/>
              <a:pPr>
                <a:defRPr/>
              </a:pPr>
              <a:t>29.10.2015</a:t>
            </a:fld>
            <a:endParaRPr lang="ru-RU" alt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62E768-B485-4558-AD4F-F9304E3DB3DE}" type="datetime1">
              <a:rPr lang="ru-RU" altLang="ru-RU" smtClean="0"/>
              <a:pPr>
                <a:defRPr/>
              </a:pPr>
              <a:t>29.10.2015</a:t>
            </a:fld>
            <a:endParaRPr lang="ru-RU" alt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D2F70B-6CD1-4B9D-888F-36E4AF89943D}" type="datetime1">
              <a:rPr lang="ru-RU" altLang="ru-RU" smtClean="0"/>
              <a:pPr>
                <a:defRPr/>
              </a:pPr>
              <a:t>29.10.2015</a:t>
            </a:fld>
            <a:endParaRPr lang="ru-RU" alt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CCFDEA-770A-47C2-AE52-78468ED0A08A}" type="datetime1">
              <a:rPr lang="ru-RU" altLang="ru-RU" smtClean="0"/>
              <a:pPr>
                <a:defRPr/>
              </a:pPr>
              <a:t>29.10.2015</a:t>
            </a:fld>
            <a:endParaRPr lang="ru-RU" alt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pPr>
              <a:defRPr/>
            </a:pPr>
            <a:fld id="{73901FFF-64BA-4386-9BD8-037E9EF781AE}" type="datetime1">
              <a:rPr lang="ru-RU" altLang="ru-RU" smtClean="0"/>
              <a:pPr>
                <a:defRPr/>
              </a:pPr>
              <a:t>29.10.2015</a:t>
            </a:fld>
            <a:endParaRPr lang="ru-RU" altLang="ru-R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624186-26A2-4A56-8873-38C00DB670C3}" type="datetime1">
              <a:rPr lang="ru-RU" altLang="ru-RU" smtClean="0"/>
              <a:pPr>
                <a:defRPr/>
              </a:pPr>
              <a:t>29.10.2015</a:t>
            </a:fld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CDD9EB-9344-41EC-9636-08157E1333D9}" type="datetime1">
              <a:rPr lang="ru-RU" altLang="ru-RU" smtClean="0"/>
              <a:pPr>
                <a:defRPr/>
              </a:pPr>
              <a:t>29.10.2015</a:t>
            </a:fld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55FCD6-042E-4A83-B608-8E24F29C42C5}" type="datetime1">
              <a:rPr lang="ru-RU" altLang="ru-RU" smtClean="0"/>
              <a:pPr>
                <a:defRPr/>
              </a:pPr>
              <a:t>29.10.2015</a:t>
            </a:fld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9D34CF9-5B6D-4C55-88F0-6DA56DBEF4CA}" type="datetime1">
              <a:rPr lang="ru-RU" altLang="ru-RU" smtClean="0"/>
              <a:pPr>
                <a:defRPr/>
              </a:pPr>
              <a:t>29.10.2015</a:t>
            </a:fld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509" r:id="rId1"/>
    <p:sldLayoutId id="2147484510" r:id="rId2"/>
    <p:sldLayoutId id="2147484511" r:id="rId3"/>
    <p:sldLayoutId id="2147484512" r:id="rId4"/>
    <p:sldLayoutId id="2147484513" r:id="rId5"/>
    <p:sldLayoutId id="2147484514" r:id="rId6"/>
    <p:sldLayoutId id="2147484515" r:id="rId7"/>
    <p:sldLayoutId id="2147484516" r:id="rId8"/>
    <p:sldLayoutId id="2147484517" r:id="rId9"/>
    <p:sldLayoutId id="2147484518" r:id="rId10"/>
    <p:sldLayoutId id="214748451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hyperlink" Target="http://www.trud.ru/userfiles/gallery/17/b_176b96521700084f72784839642b2c61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rg.ru/2011/09/01/sochinenie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daretodream.typepad.com/photos/uncategorized/2007/10/26/eyeglasses.jpg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images01.olx.ru/ui/6/02/93/1276808869_100549993_1----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ersev.ru/lyubov" TargetMode="External"/><Relationship Id="rId5" Type="http://schemas.openxmlformats.org/officeDocument/2006/relationships/hyperlink" Target="http://www.onlinedics.-ru/slovar/fil/d/druzhba.html" TargetMode="External"/><Relationship Id="rId4" Type="http://schemas.openxmlformats.org/officeDocument/2006/relationships/hyperlink" Target="http://psychological.slovaronline.com/&#1044;/527-DRUZHBA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2.jpeg"/><Relationship Id="rId2" Type="http://schemas.openxmlformats.org/officeDocument/2006/relationships/hyperlink" Target="http://rac.aspu.ru/images/Image/photos0-800x600(1).jpe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pen.az/uploads/posts/2009-12/1261254166_811computer_mouse.jpg" TargetMode="External"/><Relationship Id="rId5" Type="http://schemas.openxmlformats.org/officeDocument/2006/relationships/image" Target="../media/image31.jpeg"/><Relationship Id="rId4" Type="http://schemas.openxmlformats.org/officeDocument/2006/relationships/hyperlink" Target="http://cdn.ubergizmo.com/photos/2008/2/wireless-pen-mouse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pi.ru/ege-i-gve-11/itogovoe-sochinenie" TargetMode="External"/><Relationship Id="rId2" Type="http://schemas.openxmlformats.org/officeDocument/2006/relationships/hyperlink" Target="http://sochinenie11.ru/novosti/256-vse-%20temy-sochineniy-3-dekabrya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zoom.cnews.ru/blog/wp-content/uploads/2006/11/full_page_illuminator1.jpg" TargetMode="External"/><Relationship Id="rId3" Type="http://schemas.openxmlformats.org/officeDocument/2006/relationships/hyperlink" Target="http://images.yandex.ru/yandsearch?source=wiz&amp;fp=0&amp;text=%D0%B2%D1%80%D0%B5%D0%BC%D1%8F%20%D0%BA%D0%B0%D1%80%D1%82%D0%B8%D0%BD%D0%BA%D0%B8&amp;noreask=1&amp;pos=20&amp;lr=14&amp;rpt=simage&amp;uinfo=ww-1345-wh-653-fw-1120-fh-448-pd-1&amp;img_url=http://stat11.privet.ru/lr/080c10895cc02a5dc89ac480b8c5668f" TargetMode="External"/><Relationship Id="rId7" Type="http://schemas.openxmlformats.org/officeDocument/2006/relationships/image" Target="../media/image40.jpeg"/><Relationship Id="rId2" Type="http://schemas.openxmlformats.org/officeDocument/2006/relationships/hyperlink" Target="http://fipi.ru/ege-i-gve-11/itogovoe-sochineni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obrnadzor.gov.ru/ru/docs/documents/index.php" TargetMode="External"/><Relationship Id="rId2" Type="http://schemas.openxmlformats.org/officeDocument/2006/relationships/hyperlink" Target="http://obrnadzor.gov.ru/ru/docs/documents/index.php?id_4=19853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obrnadzor.gov.ru/common/upload/doc_list/Prilozhenie_1._k_Rekomendatsiyam_po_organizatsii_i_provedeniu_itogovogo_sochineniya_izlozheniya_dlya_OIV.pdf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obrnadzor.gov.ru/ru/docs/documents/index.php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www.prosv.ru/info.aspx?ob_no=43418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fipi.ru/sites/default/files/file/itog_soch/02-747_ot_27.11.2014.pdf" TargetMode="External"/><Relationship Id="rId2" Type="http://schemas.openxmlformats.org/officeDocument/2006/relationships/hyperlink" Target="http://fipi.ru/sites/default/files/file/02-651_o_napravlenii_dokumentov_po_provedeniyu_itogovogo_sochineniya_izlozheniya_v_oiv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://images.yandex.ru/yandsearch?source=psearch&amp;fp=1&amp;uinfo=ww-1283-wh-644-fw-1058-fh-448-pd-1&amp;p=1&amp;text=%D0%9C%D0%B8%D0%BD%D0%BE%D0%B1%D1%80%D0%BD%D0%B0%D1%83%D0%BA%D0%B8%20%D1%81%D0%BE%D1%87%D0%B8%D0%BD%D0%B5%D0%BD%D0%B8%D0%B5&amp;pos=50&amp;lr=213&amp;rpt=simage&amp;img_url=http://cdn.vluki.ru/_fit/350x233/files/2013Nov27/bc6e06165d7264667de1899ff96bcaeb_L_67bf.jpg" TargetMode="Externa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my.webinar.ru/record/573679/" TargetMode="External"/><Relationship Id="rId3" Type="http://schemas.openxmlformats.org/officeDocument/2006/relationships/hyperlink" Target="http://my.webinar.ru/record/334983/?i=22def69e15c6a934170f034f60931115" TargetMode="External"/><Relationship Id="rId7" Type="http://schemas.openxmlformats.org/officeDocument/2006/relationships/hyperlink" Target="https://my.webinar.ru/record/573675/" TargetMode="External"/><Relationship Id="rId2" Type="http://schemas.openxmlformats.org/officeDocument/2006/relationships/hyperlink" Target="http://www.prosv.ru/info.aspx?ob_no=3140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y.webinar.ru/record/455357/" TargetMode="External"/><Relationship Id="rId5" Type="http://schemas.openxmlformats.org/officeDocument/2006/relationships/hyperlink" Target="http://my.webinar.ru/record/419940/" TargetMode="External"/><Relationship Id="rId10" Type="http://schemas.openxmlformats.org/officeDocument/2006/relationships/hyperlink" Target="https://my.webinar.ru/record/573691/" TargetMode="External"/><Relationship Id="rId4" Type="http://schemas.openxmlformats.org/officeDocument/2006/relationships/hyperlink" Target="http://my.webinar.ru/record/377088/" TargetMode="External"/><Relationship Id="rId9" Type="http://schemas.openxmlformats.org/officeDocument/2006/relationships/hyperlink" Target="https://my.webinar.ru/record/573683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mailto:n-belyaeva@yandex.ru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abc.net.au/reslib/200708/r167272_622740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pics.photographer.ru/nonstop/pics/pictures/523/523913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osinform.ru/uploads/posts/2011-10/1318500691_15492_10924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sarreg.ru/uploads/posts/2014-01/thumbs/1390994001_default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96" y="132952"/>
            <a:ext cx="8762139" cy="6617581"/>
          </a:xfrm>
          <a:prstGeom prst="rect">
            <a:avLst/>
          </a:prstGeom>
          <a:solidFill>
            <a:schemeClr val="accent1">
              <a:alpha val="56000"/>
            </a:schemeClr>
          </a:solidFill>
          <a:ln>
            <a:noFill/>
          </a:ln>
          <a:extLst/>
        </p:spPr>
      </p:pic>
      <p:sp>
        <p:nvSpPr>
          <p:cNvPr id="2" name="Прямоугольник 1"/>
          <p:cNvSpPr/>
          <p:nvPr/>
        </p:nvSpPr>
        <p:spPr>
          <a:xfrm>
            <a:off x="183296" y="142118"/>
            <a:ext cx="8790714" cy="6599250"/>
          </a:xfrm>
          <a:prstGeom prst="rect">
            <a:avLst/>
          </a:prstGeom>
          <a:solidFill>
            <a:schemeClr val="tx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43820" y="4386961"/>
            <a:ext cx="5780139" cy="1584176"/>
          </a:xfrm>
        </p:spPr>
        <p:txBody>
          <a:bodyPr/>
          <a:lstStyle/>
          <a:p>
            <a:pPr algn="ctr">
              <a:defRPr/>
            </a:pPr>
            <a:r>
              <a:rPr lang="en-US" altLang="ru-RU" sz="1400" b="1" i="1" dirty="0" smtClean="0">
                <a:solidFill>
                  <a:schemeClr val="tx1"/>
                </a:solidFill>
              </a:rPr>
              <a:t> </a:t>
            </a:r>
            <a:r>
              <a:rPr lang="ru-RU" altLang="ru-RU" sz="2800" b="1" i="1" dirty="0" smtClean="0">
                <a:solidFill>
                  <a:schemeClr val="tx1"/>
                </a:solidFill>
              </a:rPr>
              <a:t/>
            </a:r>
            <a:br>
              <a:rPr lang="ru-RU" altLang="ru-RU" sz="2800" b="1" i="1" dirty="0" smtClean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Итоговое сочинение: типичные ошибки и пути их </a:t>
            </a: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преодоления</a:t>
            </a:r>
            <a:endParaRPr lang="ru-RU" altLang="ru-RU" sz="3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8" name="Picture 4" descr="http://ug.ru/uploads/images/news/11150/large/%D0%92%D0%BE%D0%B7%D0%B2%D1%80%D0%B0%D1%89%D0%B5%D0%BD%D0%B8%D0%B5%20%D0%B2%D1%8B%D0%BF%D1%83%D1%81%D0%BA%D0%BD%D0%BE%D0%B3%D0%BE%20%D1%81%D0%BE%D1%87%D0%B8%D0%BD%D0%B5%D0%BD%D0%B8%D1%8F%20-%20%D0%BD%D0%B5%20%D0%B7%D0%B0%20%D0%B3%D0%BE%D1%80%D0%B0%D0%BC%D0%B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812" y="2461018"/>
            <a:ext cx="2646193" cy="1961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Картинка 174 из 160578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807" y="4517587"/>
            <a:ext cx="2635065" cy="201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transmog.net/cgi-bin/nph-mobilewebonastick-scroll-ipad2.cgi/000000A/http/photocdn1.itar-tass.com/width/752_b6bac93a/tass/m2/uploads/i/20141204/391027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068" y="600047"/>
            <a:ext cx="2618467" cy="1746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464799" y="1196752"/>
            <a:ext cx="5780139" cy="1584176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en-US" altLang="ru-RU" sz="1400" b="1" i="1" dirty="0" smtClean="0"/>
              <a:t> </a:t>
            </a:r>
            <a:r>
              <a:rPr lang="ru-RU" altLang="ru-RU" sz="2800" b="1" i="1" dirty="0" smtClean="0"/>
              <a:t/>
            </a:r>
            <a:br>
              <a:rPr lang="ru-RU" altLang="ru-RU" sz="2800" b="1" i="1" dirty="0" smtClean="0"/>
            </a:br>
            <a:endParaRPr lang="ru-RU" altLang="ru-RU" sz="3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9489" y="204033"/>
            <a:ext cx="78016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Из истории обучения сочинению в российской школе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124743"/>
            <a:ext cx="8784974" cy="304698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600" b="1" dirty="0">
                <a:solidFill>
                  <a:schemeClr val="bg1"/>
                </a:solidFill>
              </a:rPr>
              <a:t>В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«Сборнике тем и планов для сочинений</a:t>
            </a:r>
            <a:r>
              <a:rPr lang="ru-RU" sz="1600" b="1" dirty="0" smtClean="0">
                <a:solidFill>
                  <a:schemeClr val="bg1"/>
                </a:solidFill>
              </a:rPr>
              <a:t>»(1906</a:t>
            </a:r>
            <a:r>
              <a:rPr lang="ru-RU" sz="1600" b="1" dirty="0">
                <a:solidFill>
                  <a:schemeClr val="bg1"/>
                </a:solidFill>
              </a:rPr>
              <a:t>)</a:t>
            </a:r>
            <a:r>
              <a:rPr lang="ru-RU" sz="1600" b="1" dirty="0" smtClean="0">
                <a:solidFill>
                  <a:schemeClr val="bg1"/>
                </a:solidFill>
              </a:rPr>
              <a:t>, </a:t>
            </a:r>
            <a:r>
              <a:rPr lang="ru-RU" sz="1600" b="1" dirty="0">
                <a:solidFill>
                  <a:schemeClr val="bg1"/>
                </a:solidFill>
              </a:rPr>
              <a:t>выпущенном </a:t>
            </a:r>
            <a:r>
              <a:rPr lang="ru-RU" sz="1600" b="1" dirty="0" smtClean="0">
                <a:solidFill>
                  <a:schemeClr val="bg1"/>
                </a:solidFill>
              </a:rPr>
              <a:t>типографией       М.М</a:t>
            </a:r>
            <a:r>
              <a:rPr lang="ru-RU" sz="1600" b="1" dirty="0">
                <a:solidFill>
                  <a:schemeClr val="bg1"/>
                </a:solidFill>
              </a:rPr>
              <a:t>. Стасюлевича в </a:t>
            </a:r>
            <a:r>
              <a:rPr lang="ru-RU" sz="1600" b="1" dirty="0" smtClean="0">
                <a:solidFill>
                  <a:schemeClr val="bg1"/>
                </a:solidFill>
              </a:rPr>
              <a:t>Петербурге, для </a:t>
            </a:r>
            <a:r>
              <a:rPr lang="ru-RU" sz="1600" b="1" dirty="0">
                <a:solidFill>
                  <a:schemeClr val="bg1"/>
                </a:solidFill>
              </a:rPr>
              <a:t>старших гимназистов предлагались такие темы сочинений </a:t>
            </a:r>
            <a:r>
              <a:rPr lang="ru-RU" sz="1600" b="1" dirty="0" smtClean="0">
                <a:solidFill>
                  <a:schemeClr val="bg1"/>
                </a:solidFill>
              </a:rPr>
              <a:t>(</a:t>
            </a:r>
            <a:r>
              <a:rPr lang="ru-RU" sz="1600" b="1" dirty="0">
                <a:solidFill>
                  <a:schemeClr val="bg1"/>
                </a:solidFill>
              </a:rPr>
              <a:t>см. </a:t>
            </a:r>
            <a:r>
              <a:rPr lang="ru-RU" sz="1600" b="1" u="sng" dirty="0">
                <a:solidFill>
                  <a:schemeClr val="bg1"/>
                </a:solidFill>
                <a:hlinkClick r:id="rId2"/>
              </a:rPr>
              <a:t>http://www.rg.ru/2011/09/01/sochinenie.html</a:t>
            </a:r>
            <a:r>
              <a:rPr lang="ru-RU" sz="1600" b="1" dirty="0" smtClean="0">
                <a:solidFill>
                  <a:schemeClr val="bg1"/>
                </a:solidFill>
              </a:rPr>
              <a:t>):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bg1"/>
                </a:solidFill>
              </a:rPr>
              <a:t>Слово </a:t>
            </a:r>
            <a:r>
              <a:rPr lang="ru-RU" sz="1600" b="1" dirty="0">
                <a:solidFill>
                  <a:schemeClr val="bg1"/>
                </a:solidFill>
              </a:rPr>
              <a:t>как источник счастья.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</a:rPr>
              <a:t>Почему жизнь сравнивают с путешествием?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</a:rPr>
              <a:t>Родина и чужая сторона.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</a:rPr>
              <a:t>О скоротечности жизни.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</a:rPr>
              <a:t>Какие предметы составляют богатство России и почему?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</a:rPr>
              <a:t>О высоком достоинстве человеческого слова и письма.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</a:rPr>
              <a:t>О непрочности счастья, основанного исключительно на материальном богатстве.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</a:rPr>
              <a:t>О проявлении нравственного начала в истории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  <a:endParaRPr lang="ru-RU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9511" y="4365104"/>
            <a:ext cx="8784975" cy="230832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 smtClean="0">
                <a:solidFill>
                  <a:srgbClr val="C00000"/>
                </a:solidFill>
              </a:rPr>
              <a:t>NB</a:t>
            </a:r>
            <a:r>
              <a:rPr lang="ru-RU" sz="1600" b="1" dirty="0" smtClean="0">
                <a:solidFill>
                  <a:srgbClr val="002060"/>
                </a:solidFill>
              </a:rPr>
              <a:t>  «От </a:t>
            </a:r>
            <a:r>
              <a:rPr lang="ru-RU" sz="1600" b="1" dirty="0">
                <a:solidFill>
                  <a:srgbClr val="002060"/>
                </a:solidFill>
              </a:rPr>
              <a:t>сочинения, написанного воспитанником среднего учебного заведения, не следует ожидать ни новизны, ни оригинальности мысли, ни полноты содержания, которая требует многосторонних знаний и более зрелой обдуманности, ни изящного языка, для приобретения которого нужно не только учение, но и особенное дарование; но это сочинение должно быть написано языком правильным, чистым и точным, изложение его должно удовлетворять условиям логической связи и последовательности, а содержание отличаться естественностью и дельностью, прямо относящихся к </a:t>
            </a:r>
            <a:r>
              <a:rPr lang="ru-RU" sz="1600" b="1" dirty="0" smtClean="0">
                <a:solidFill>
                  <a:srgbClr val="002060"/>
                </a:solidFill>
              </a:rPr>
              <a:t>теме».</a:t>
            </a:r>
          </a:p>
          <a:p>
            <a:pPr algn="r"/>
            <a:r>
              <a:rPr lang="ru-RU" sz="1600" i="1" dirty="0"/>
              <a:t>Журнал Министерства народного просвещения. 1872. №7. С. 51–85</a:t>
            </a:r>
            <a:endParaRPr lang="ru-RU" sz="1600" i="1" dirty="0">
              <a:solidFill>
                <a:srgbClr val="002060"/>
              </a:solidFill>
            </a:endParaRPr>
          </a:p>
        </p:txBody>
      </p:sp>
      <p:pic>
        <p:nvPicPr>
          <p:cNvPr id="7" name="Picture 4" descr="егэ по литературе 2012 - демонстрационный вариан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046" y="1772816"/>
            <a:ext cx="195752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337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6923" y="856669"/>
            <a:ext cx="7379634" cy="18158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600" b="1" dirty="0">
                <a:solidFill>
                  <a:schemeClr val="bg1"/>
                </a:solidFill>
              </a:rPr>
              <a:t>В прошлом все школьные сочинения </a:t>
            </a:r>
            <a:r>
              <a:rPr lang="ru-RU" sz="1600" b="1" dirty="0" smtClean="0">
                <a:solidFill>
                  <a:schemeClr val="bg1"/>
                </a:solidFill>
              </a:rPr>
              <a:t>условно делились </a:t>
            </a:r>
            <a:r>
              <a:rPr lang="ru-RU" sz="1600" b="1" dirty="0">
                <a:solidFill>
                  <a:schemeClr val="bg1"/>
                </a:solidFill>
              </a:rPr>
              <a:t>на три типа: </a:t>
            </a:r>
            <a:endParaRPr lang="ru-RU" sz="1600" b="1" dirty="0" smtClean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bg1"/>
                </a:solidFill>
              </a:rPr>
              <a:t>литературно-критические </a:t>
            </a:r>
            <a:r>
              <a:rPr lang="ru-RU" sz="1600" b="1" dirty="0">
                <a:solidFill>
                  <a:schemeClr val="bg1"/>
                </a:solidFill>
              </a:rPr>
              <a:t>(сочинения по литературным произведениям), </a:t>
            </a:r>
            <a:endParaRPr lang="ru-RU" sz="1600" b="1" dirty="0" smtClean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bg1"/>
                </a:solidFill>
              </a:rPr>
              <a:t>публицистические </a:t>
            </a:r>
            <a:r>
              <a:rPr lang="ru-RU" sz="1600" b="1" dirty="0">
                <a:solidFill>
                  <a:schemeClr val="bg1"/>
                </a:solidFill>
              </a:rPr>
              <a:t>(сочинения на нравственные или общественно-политические темы</a:t>
            </a:r>
            <a:r>
              <a:rPr lang="ru-RU" sz="1600" b="1" dirty="0" smtClean="0">
                <a:solidFill>
                  <a:schemeClr val="bg1"/>
                </a:solidFill>
              </a:rPr>
              <a:t>),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bg1"/>
                </a:solidFill>
              </a:rPr>
              <a:t>творческие </a:t>
            </a:r>
            <a:r>
              <a:rPr lang="ru-RU" sz="1600" b="1" dirty="0">
                <a:solidFill>
                  <a:schemeClr val="bg1"/>
                </a:solidFill>
              </a:rPr>
              <a:t>(словесно-художественные произведения, созданные самими школьниками).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7099" y="2715774"/>
            <a:ext cx="6120681" cy="397031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sz="1800" b="1" dirty="0" smtClean="0">
                <a:solidFill>
                  <a:srgbClr val="002060"/>
                </a:solidFill>
              </a:rPr>
              <a:t>Алгоритм работы над сочинением: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800" b="1" dirty="0" smtClean="0">
                <a:solidFill>
                  <a:srgbClr val="002060"/>
                </a:solidFill>
              </a:rPr>
              <a:t>Выбор и обдумывание </a:t>
            </a:r>
            <a:r>
              <a:rPr lang="ru-RU" sz="1800" b="1" dirty="0">
                <a:solidFill>
                  <a:srgbClr val="002060"/>
                </a:solidFill>
              </a:rPr>
              <a:t>темы сочинения</a:t>
            </a:r>
            <a:r>
              <a:rPr lang="ru-RU" sz="1800" b="1" dirty="0" smtClean="0">
                <a:solidFill>
                  <a:srgbClr val="002060"/>
                </a:solidFill>
              </a:rPr>
              <a:t>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800" b="1" dirty="0" smtClean="0">
                <a:solidFill>
                  <a:srgbClr val="002060"/>
                </a:solidFill>
              </a:rPr>
              <a:t>Выявление ключевых слов темы сочинения.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800" b="1" dirty="0" smtClean="0">
                <a:solidFill>
                  <a:srgbClr val="002060"/>
                </a:solidFill>
              </a:rPr>
              <a:t>Осмысление терминов и понятий в формулировке темы.</a:t>
            </a:r>
            <a:endParaRPr lang="ru-RU" sz="1800" b="1" dirty="0">
              <a:solidFill>
                <a:srgbClr val="002060"/>
              </a:solidFill>
            </a:endParaRP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800" b="1" dirty="0">
                <a:solidFill>
                  <a:srgbClr val="002060"/>
                </a:solidFill>
              </a:rPr>
              <a:t>Определение </a:t>
            </a:r>
            <a:r>
              <a:rPr lang="ru-RU" sz="1800" b="1" dirty="0" smtClean="0">
                <a:solidFill>
                  <a:srgbClr val="002060"/>
                </a:solidFill>
              </a:rPr>
              <a:t>главной мысли  сочинения.</a:t>
            </a:r>
            <a:endParaRPr lang="ru-RU" sz="1800" b="1" dirty="0">
              <a:solidFill>
                <a:srgbClr val="002060"/>
              </a:solidFill>
            </a:endParaRP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800" b="1" dirty="0">
                <a:solidFill>
                  <a:srgbClr val="002060"/>
                </a:solidFill>
              </a:rPr>
              <a:t>Подбор литературного материала.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800" b="1" dirty="0">
                <a:solidFill>
                  <a:srgbClr val="002060"/>
                </a:solidFill>
              </a:rPr>
              <a:t>Определение основных смысловых частей сочинения и их содержательного наполнения (составление плана</a:t>
            </a:r>
            <a:r>
              <a:rPr lang="ru-RU" sz="1800" b="1" dirty="0" smtClean="0">
                <a:solidFill>
                  <a:srgbClr val="002060"/>
                </a:solidFill>
              </a:rPr>
              <a:t>).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800" b="1" dirty="0" smtClean="0">
                <a:solidFill>
                  <a:srgbClr val="002060"/>
                </a:solidFill>
              </a:rPr>
              <a:t>Обдумывание </a:t>
            </a:r>
            <a:r>
              <a:rPr lang="ru-RU" sz="1800" b="1" dirty="0">
                <a:solidFill>
                  <a:srgbClr val="002060"/>
                </a:solidFill>
              </a:rPr>
              <a:t>структуры и композиции </a:t>
            </a:r>
            <a:r>
              <a:rPr lang="ru-RU" sz="1800" b="1" dirty="0" smtClean="0">
                <a:solidFill>
                  <a:srgbClr val="002060"/>
                </a:solidFill>
              </a:rPr>
              <a:t>сочинения в процессе н</a:t>
            </a:r>
            <a:r>
              <a:rPr lang="ru-RU" sz="1800" b="1" dirty="0" smtClean="0">
                <a:solidFill>
                  <a:srgbClr val="002060"/>
                </a:solidFill>
              </a:rPr>
              <a:t>аписания работы </a:t>
            </a:r>
            <a:r>
              <a:rPr lang="ru-RU" sz="1800" b="1" dirty="0">
                <a:solidFill>
                  <a:srgbClr val="002060"/>
                </a:solidFill>
              </a:rPr>
              <a:t>на черновике.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800" b="1" dirty="0" smtClean="0">
                <a:solidFill>
                  <a:srgbClr val="002060"/>
                </a:solidFill>
              </a:rPr>
              <a:t>Редактирование</a:t>
            </a:r>
            <a:r>
              <a:rPr lang="ru-RU" sz="1800" b="1" dirty="0" smtClean="0">
                <a:solidFill>
                  <a:srgbClr val="002060"/>
                </a:solidFill>
              </a:rPr>
              <a:t>, переписывание и проверка.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http://citykey.net/images/product/672/424672/uchimsya-pisat-sochinenie-pnmorozova_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263" y="1268760"/>
            <a:ext cx="1331494" cy="201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5-06-001670-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328" y="228859"/>
            <a:ext cx="1242867" cy="179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Сочинения различных жанров в старших классах, Т. А. Калганов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761" y="2674807"/>
            <a:ext cx="1269142" cy="186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239634"/>
            <a:ext cx="6084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Этапы работы над итоговым </a:t>
            </a:r>
            <a:r>
              <a:rPr lang="ru-RU" sz="2400" dirty="0" smtClean="0">
                <a:solidFill>
                  <a:srgbClr val="002060"/>
                </a:solidFill>
              </a:rPr>
              <a:t>сочинением</a:t>
            </a:r>
            <a:endParaRPr lang="ru-RU" sz="2400" dirty="0"/>
          </a:p>
        </p:txBody>
      </p:sp>
      <p:pic>
        <p:nvPicPr>
          <p:cNvPr id="1026" name="Picture 2" descr="http://ilearnrussian.com/4892-large_default/%D0%B6%D0%B0%D0%BD%D1%80%D1%8B-%D1%88%D0%BA%D0%BE%D0%BB%D1%8C%D0%BD%D1%8B%D1%85-%D1%81%D0%BE%D1%87%D0%B8%D0%BD%D0%B5%D0%BD%D0%B8%D0%B9-%D1%82%D0%B5%D0%BE%D1%80%D0%B8%D1%8F-%D0%B8-%D0%BF%D1%80%D0%B0%D0%BA%D1%82%D0%B8%D0%BA%D0%B0-%D0%BD%D0%B0%D0%BF%D0%B8%D1%81%D0%B0%D0%BD%D0%B8%D1%8F-genres-of-school-compositions-writing-theory-and-practic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229" y="3228052"/>
            <a:ext cx="1285875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Экзамен по литературе: от выпускного - к вступительному (Богданова О.Ю.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5501" y="4756341"/>
            <a:ext cx="1237166" cy="185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407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509957"/>
              </p:ext>
            </p:extLst>
          </p:nvPr>
        </p:nvGraphicFramePr>
        <p:xfrm>
          <a:off x="156143" y="2132856"/>
          <a:ext cx="8837054" cy="35309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23958"/>
                <a:gridCol w="4713096"/>
              </a:tblGrid>
              <a:tr h="570308">
                <a:tc>
                  <a:txBody>
                    <a:bodyPr/>
                    <a:lstStyle/>
                    <a:p>
                      <a:pPr indent="-252095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Тема, сформулированная в виде утверждения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8178" marR="48178" marT="0" marB="0"/>
                </a:tc>
                <a:tc>
                  <a:txBody>
                    <a:bodyPr/>
                    <a:lstStyle/>
                    <a:p>
                      <a:pPr indent="-252095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Тема, переформулированная в виде вопроса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8178" marR="48178" marT="0" marB="0"/>
                </a:tc>
              </a:tr>
              <a:tr h="5818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Герои произведений </a:t>
                      </a:r>
                      <a:r>
                        <a:rPr lang="ru-RU" sz="16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М.Ю.Лермонтова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которые Вам особенно близки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8178" marR="4817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Чем вам особенно близки герои произведений М. Ю. Лермонтова?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8178" marR="48178" marT="0" marB="0"/>
                </a:tc>
              </a:tr>
              <a:tr h="570308">
                <a:tc>
                  <a:txBody>
                    <a:bodyPr/>
                    <a:lstStyle/>
                    <a:p>
                      <a:pPr indent="-252095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Произведение о войне, которое Вас взволновало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8178" marR="48178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52095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Почему произведение о войне (указать название) меня взволновало?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8178" marR="48178" marT="0" marB="0"/>
                </a:tc>
              </a:tr>
              <a:tr h="623356">
                <a:tc>
                  <a:txBody>
                    <a:bodyPr/>
                    <a:lstStyle/>
                    <a:p>
                      <a:pPr indent="-252095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Природа и внутренний мир человека: созвучие и диссонанс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8178" marR="48178" marT="0" marB="0"/>
                </a:tc>
                <a:tc>
                  <a:txBody>
                    <a:bodyPr/>
                    <a:lstStyle/>
                    <a:p>
                      <a:pPr indent="-252095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чем природа 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созвучна 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внутреннему миру человека, и в чем они противостоят друг другу?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8178" marR="48178" marT="0" marB="0"/>
                </a:tc>
              </a:tr>
              <a:tr h="5703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Роль родительского наставления в жизни человека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8178" marR="48178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52095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</a:tabLs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Какую</a:t>
                      </a:r>
                      <a:r>
                        <a:rPr lang="ru-RU" sz="16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особую роль играет  родительское 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наставление в жизни 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человека?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8178" marR="48178" marT="0" marB="0"/>
                </a:tc>
              </a:tr>
              <a:tr h="61486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«Я люблю, и значит – я живу…» </a:t>
                      </a:r>
                      <a:endParaRPr lang="ru-RU" sz="16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В. С. Высоцкий)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8178" marR="48178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49580" algn="l"/>
                        </a:tabLs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Почему жизнь без любви невозможна?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49580" algn="l"/>
                        </a:tabLs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Почему жить – это значит любить?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8178" marR="48178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2098" y="1066432"/>
            <a:ext cx="7118149" cy="92333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</a:rPr>
              <a:t>Понимание темы </a:t>
            </a:r>
            <a:r>
              <a:rPr lang="ru-RU" sz="1800" b="1" dirty="0">
                <a:solidFill>
                  <a:srgbClr val="002060"/>
                </a:solidFill>
              </a:rPr>
              <a:t>связано с умением </a:t>
            </a:r>
            <a:r>
              <a:rPr lang="ru-RU" sz="1800" b="1" i="1" dirty="0">
                <a:solidFill>
                  <a:srgbClr val="002060"/>
                </a:solidFill>
              </a:rPr>
              <a:t>обозначить проблему</a:t>
            </a:r>
            <a:r>
              <a:rPr lang="ru-RU" sz="1800" b="1" dirty="0">
                <a:solidFill>
                  <a:srgbClr val="002060"/>
                </a:solidFill>
              </a:rPr>
              <a:t> будущего высказывания, </a:t>
            </a:r>
            <a:r>
              <a:rPr lang="ru-RU" sz="1800" b="1" dirty="0" smtClean="0">
                <a:solidFill>
                  <a:srgbClr val="002060"/>
                </a:solidFill>
              </a:rPr>
              <a:t>т. е. </a:t>
            </a:r>
            <a:r>
              <a:rPr lang="ru-RU" sz="1800" b="1" dirty="0">
                <a:solidFill>
                  <a:srgbClr val="002060"/>
                </a:solidFill>
              </a:rPr>
              <a:t>выделить главный вопрос, ответом на который станет текст сочинения.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728" y="303301"/>
            <a:ext cx="58285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Выбор и обдумывание темы сочинения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411761" y="5805264"/>
            <a:ext cx="6519288" cy="92333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C00000"/>
                </a:solidFill>
              </a:rPr>
              <a:t>NB </a:t>
            </a:r>
            <a:r>
              <a:rPr lang="ru-RU" sz="1800" dirty="0" smtClean="0">
                <a:solidFill>
                  <a:srgbClr val="002060"/>
                </a:solidFill>
              </a:rPr>
              <a:t>Если выпускник не отвечает на вопрос  темы, это значит, что он не понимает, о чем его спрашивают, </a:t>
            </a:r>
            <a:r>
              <a:rPr lang="en-US" sz="1800" dirty="0" smtClean="0">
                <a:solidFill>
                  <a:srgbClr val="002060"/>
                </a:solidFill>
              </a:rPr>
              <a:t> </a:t>
            </a:r>
            <a:r>
              <a:rPr lang="ru-RU" sz="1800" dirty="0" smtClean="0">
                <a:solidFill>
                  <a:srgbClr val="002060"/>
                </a:solidFill>
              </a:rPr>
              <a:t>и сочинение заслуживает неудовлетворительной оценки  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10" name="Picture 4" descr="http://im8-tub-ru.yandex.net/i?id=139637818-01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977" y="186431"/>
            <a:ext cx="1743220" cy="1803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Картинка 196 из 1820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92" y="5761818"/>
            <a:ext cx="2020952" cy="101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650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Картинка 125 из 975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3068" y="519063"/>
            <a:ext cx="1940055" cy="2599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0533" y="519063"/>
            <a:ext cx="6587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1. Неумение выявить ключевые слова </a:t>
            </a:r>
            <a:r>
              <a:rPr lang="ru-RU" sz="2400" dirty="0" smtClean="0">
                <a:solidFill>
                  <a:srgbClr val="002060"/>
                </a:solidFill>
              </a:rPr>
              <a:t>темы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781" y="1106742"/>
            <a:ext cx="7236355" cy="203132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 smtClean="0">
                <a:solidFill>
                  <a:srgbClr val="002060"/>
                </a:solidFill>
              </a:rPr>
              <a:t>Определите ключевые слова в следующих темах сочинений: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/>
                </a:solidFill>
              </a:rPr>
              <a:t>Какие психологические проблемы, поднятые в произведениях </a:t>
            </a:r>
            <a:r>
              <a:rPr lang="ru-RU" sz="1800" dirty="0" smtClean="0">
                <a:solidFill>
                  <a:schemeClr val="bg1"/>
                </a:solidFill>
              </a:rPr>
              <a:t>М. Ю. Лермонтова</a:t>
            </a:r>
            <a:r>
              <a:rPr lang="ru-RU" sz="1800" dirty="0">
                <a:solidFill>
                  <a:schemeClr val="bg1"/>
                </a:solidFill>
              </a:rPr>
              <a:t>, вам интересны</a:t>
            </a:r>
            <a:r>
              <a:rPr lang="ru-RU" sz="1800" dirty="0" smtClean="0">
                <a:solidFill>
                  <a:schemeClr val="bg1"/>
                </a:solidFill>
              </a:rPr>
              <a:t>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Почему </a:t>
            </a:r>
            <a:r>
              <a:rPr lang="ru-RU" sz="1800" dirty="0">
                <a:solidFill>
                  <a:schemeClr val="bg1"/>
                </a:solidFill>
              </a:rPr>
              <a:t>человечество до сих пор не может отказаться от войн</a:t>
            </a:r>
            <a:r>
              <a:rPr lang="ru-RU" sz="1800" dirty="0" smtClean="0">
                <a:solidFill>
                  <a:schemeClr val="bg1"/>
                </a:solidFill>
              </a:rPr>
              <a:t>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/>
                </a:solidFill>
              </a:rPr>
              <a:t>Может ли природа помочь человеку понять себя</a:t>
            </a:r>
            <a:r>
              <a:rPr lang="ru-RU" sz="1800" dirty="0" smtClean="0">
                <a:solidFill>
                  <a:schemeClr val="bg1"/>
                </a:solidFill>
              </a:rPr>
              <a:t>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/>
                </a:solidFill>
              </a:rPr>
              <a:t>Чем может быть ценен для детей опыт отцов?</a:t>
            </a:r>
            <a:endParaRPr lang="ru-RU" sz="1800" dirty="0" smtClean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/>
                </a:solidFill>
              </a:rPr>
              <a:t>Чем опасна свобода без ограничений</a:t>
            </a:r>
            <a:r>
              <a:rPr lang="ru-RU" sz="1800" dirty="0" smtClean="0">
                <a:solidFill>
                  <a:schemeClr val="bg1"/>
                </a:solidFill>
              </a:rPr>
              <a:t>?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047" y="3206647"/>
            <a:ext cx="8832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2. Непонимание терминов </a:t>
            </a:r>
            <a:r>
              <a:rPr lang="ru-RU" sz="2400" dirty="0">
                <a:solidFill>
                  <a:srgbClr val="002060"/>
                </a:solidFill>
              </a:rPr>
              <a:t>и </a:t>
            </a:r>
            <a:r>
              <a:rPr lang="ru-RU" sz="2400" dirty="0" smtClean="0">
                <a:solidFill>
                  <a:srgbClr val="002060"/>
                </a:solidFill>
              </a:rPr>
              <a:t>понятий в формулировке темы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1047" y="3717032"/>
            <a:ext cx="8856984" cy="203132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 smtClean="0">
                <a:solidFill>
                  <a:srgbClr val="002060"/>
                </a:solidFill>
              </a:rPr>
              <a:t>Определите смысловое наполнение </a:t>
            </a:r>
            <a:r>
              <a:rPr lang="ru-RU" sz="1800" b="1" dirty="0">
                <a:solidFill>
                  <a:srgbClr val="002060"/>
                </a:solidFill>
              </a:rPr>
              <a:t>нравственно-психологических </a:t>
            </a:r>
            <a:r>
              <a:rPr lang="ru-RU" sz="1800" b="1" dirty="0" smtClean="0">
                <a:solidFill>
                  <a:srgbClr val="002060"/>
                </a:solidFill>
              </a:rPr>
              <a:t>понятий и терминов, встречающихся в формулировках тем итогового  сочинения: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i="1" dirty="0">
                <a:solidFill>
                  <a:schemeClr val="bg1"/>
                </a:solidFill>
              </a:rPr>
              <a:t>дружба, </a:t>
            </a:r>
            <a:r>
              <a:rPr lang="ru-RU" sz="1800" i="1" dirty="0" smtClean="0">
                <a:solidFill>
                  <a:schemeClr val="bg1"/>
                </a:solidFill>
              </a:rPr>
              <a:t>любовь, счастье, </a:t>
            </a:r>
            <a:r>
              <a:rPr lang="ru-RU" sz="1800" i="1" dirty="0">
                <a:solidFill>
                  <a:schemeClr val="bg1"/>
                </a:solidFill>
              </a:rPr>
              <a:t>судьба, опыт, преступление, подвиг, </a:t>
            </a:r>
            <a:r>
              <a:rPr lang="ru-RU" sz="1800" i="1" dirty="0" smtClean="0">
                <a:solidFill>
                  <a:schemeClr val="bg1"/>
                </a:solidFill>
              </a:rPr>
              <a:t>диссонанс</a:t>
            </a:r>
            <a:r>
              <a:rPr lang="ru-RU" sz="1800" i="1" dirty="0">
                <a:solidFill>
                  <a:schemeClr val="bg1"/>
                </a:solidFill>
              </a:rPr>
              <a:t>, </a:t>
            </a:r>
            <a:r>
              <a:rPr lang="ru-RU" sz="1800" i="1" dirty="0" smtClean="0">
                <a:solidFill>
                  <a:schemeClr val="bg1"/>
                </a:solidFill>
              </a:rPr>
              <a:t>созвучие, гармония</a:t>
            </a:r>
            <a:r>
              <a:rPr lang="ru-RU" sz="1800" i="1" dirty="0">
                <a:solidFill>
                  <a:schemeClr val="bg1"/>
                </a:solidFill>
              </a:rPr>
              <a:t>, </a:t>
            </a:r>
            <a:r>
              <a:rPr lang="ru-RU" sz="1800" i="1" dirty="0" smtClean="0">
                <a:solidFill>
                  <a:schemeClr val="bg1"/>
                </a:solidFill>
              </a:rPr>
              <a:t>наставление</a:t>
            </a:r>
            <a:r>
              <a:rPr lang="ru-RU" sz="1800" i="1" dirty="0">
                <a:solidFill>
                  <a:schemeClr val="bg1"/>
                </a:solidFill>
              </a:rPr>
              <a:t>, свобода, самопожертвование, честь</a:t>
            </a:r>
            <a:r>
              <a:rPr lang="ru-RU" sz="1800" i="1" dirty="0" smtClean="0">
                <a:solidFill>
                  <a:schemeClr val="bg1"/>
                </a:solidFill>
              </a:rPr>
              <a:t>, долг, равнодушие</a:t>
            </a:r>
            <a:r>
              <a:rPr lang="ru-RU" sz="1800" i="1" dirty="0">
                <a:solidFill>
                  <a:schemeClr val="bg1"/>
                </a:solidFill>
              </a:rPr>
              <a:t>, взаимопонимание, </a:t>
            </a:r>
            <a:r>
              <a:rPr lang="ru-RU" sz="1800" i="1" dirty="0" smtClean="0">
                <a:solidFill>
                  <a:schemeClr val="bg1"/>
                </a:solidFill>
              </a:rPr>
              <a:t>бесчестие</a:t>
            </a:r>
            <a:r>
              <a:rPr lang="ru-RU" sz="1800" i="1" dirty="0">
                <a:solidFill>
                  <a:schemeClr val="bg1"/>
                </a:solidFill>
              </a:rPr>
              <a:t>, нравственный </a:t>
            </a:r>
            <a:r>
              <a:rPr lang="ru-RU" sz="1800" i="1" dirty="0" smtClean="0">
                <a:solidFill>
                  <a:schemeClr val="bg1"/>
                </a:solidFill>
              </a:rPr>
              <a:t>закон и </a:t>
            </a:r>
            <a:r>
              <a:rPr lang="ru-RU" sz="1800" i="1" dirty="0">
                <a:solidFill>
                  <a:schemeClr val="bg1"/>
                </a:solidFill>
              </a:rPr>
              <a:t>др</a:t>
            </a:r>
            <a:r>
              <a:rPr lang="ru-RU" sz="1800" i="1" dirty="0" smtClean="0">
                <a:solidFill>
                  <a:schemeClr val="bg1"/>
                </a:solidFill>
              </a:rPr>
              <a:t>.;</a:t>
            </a:r>
            <a:endParaRPr lang="ru-RU" sz="18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i="1" dirty="0" smtClean="0">
                <a:solidFill>
                  <a:schemeClr val="bg1"/>
                </a:solidFill>
              </a:rPr>
              <a:t>герой, характер, тема, проблема</a:t>
            </a:r>
            <a:r>
              <a:rPr lang="ru-RU" sz="1800" i="1" dirty="0">
                <a:solidFill>
                  <a:schemeClr val="bg1"/>
                </a:solidFill>
              </a:rPr>
              <a:t>, </a:t>
            </a:r>
            <a:r>
              <a:rPr lang="ru-RU" sz="1800" i="1" dirty="0" smtClean="0">
                <a:solidFill>
                  <a:schemeClr val="bg1"/>
                </a:solidFill>
              </a:rPr>
              <a:t>конфликт</a:t>
            </a:r>
            <a:r>
              <a:rPr lang="ru-RU" sz="1800" i="1" dirty="0">
                <a:solidFill>
                  <a:schemeClr val="bg1"/>
                </a:solidFill>
              </a:rPr>
              <a:t>, традиция, </a:t>
            </a:r>
            <a:r>
              <a:rPr lang="ru-RU" sz="1800" i="1" dirty="0" smtClean="0">
                <a:solidFill>
                  <a:schemeClr val="bg1"/>
                </a:solidFill>
              </a:rPr>
              <a:t>пейзаж и др. 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047" y="5877272"/>
            <a:ext cx="8856983" cy="830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Философский и психологический Интернет-словари:</a:t>
            </a:r>
            <a:endParaRPr lang="ru-RU" sz="1600" dirty="0" smtClean="0">
              <a:solidFill>
                <a:schemeClr val="bg1"/>
              </a:solidFill>
              <a:hlinkClick r:id="rId4"/>
            </a:endParaRPr>
          </a:p>
          <a:p>
            <a:r>
              <a:rPr lang="ru-RU" sz="1600" u="sng" dirty="0" smtClean="0">
                <a:hlinkClick r:id="rId4"/>
              </a:rPr>
              <a:t>http</a:t>
            </a:r>
            <a:r>
              <a:rPr lang="ru-RU" sz="1600" u="sng" dirty="0">
                <a:hlinkClick r:id="rId4"/>
              </a:rPr>
              <a:t>://psychological.slovaronline.com/Д/527-DRUZHBA</a:t>
            </a:r>
            <a:r>
              <a:rPr lang="ru-RU" sz="1600" dirty="0" smtClean="0">
                <a:solidFill>
                  <a:schemeClr val="bg1"/>
                </a:solidFill>
              </a:rPr>
              <a:t>; </a:t>
            </a:r>
            <a:endParaRPr lang="ru-RU" sz="1600" dirty="0" smtClean="0"/>
          </a:p>
          <a:p>
            <a:r>
              <a:rPr lang="ru-RU" sz="1600" u="sng" dirty="0" smtClean="0">
                <a:hlinkClick r:id="rId5"/>
              </a:rPr>
              <a:t>http://www.onlinedics.-ru/slovar/fil/d/druzhba.html</a:t>
            </a:r>
            <a:r>
              <a:rPr lang="ru-RU" sz="1600" u="sng" dirty="0" smtClean="0">
                <a:solidFill>
                  <a:schemeClr val="bg1"/>
                </a:solidFill>
              </a:rPr>
              <a:t>; </a:t>
            </a:r>
            <a:r>
              <a:rPr lang="ru-RU" sz="1600" u="sng" dirty="0" smtClean="0">
                <a:hlinkClick r:id="rId6"/>
              </a:rPr>
              <a:t>http</a:t>
            </a:r>
            <a:r>
              <a:rPr lang="ru-RU" sz="1600" u="sng" dirty="0">
                <a:hlinkClick r:id="rId6"/>
              </a:rPr>
              <a:t>://</a:t>
            </a:r>
            <a:r>
              <a:rPr lang="ru-RU" sz="1600" u="sng" dirty="0" smtClean="0">
                <a:hlinkClick r:id="rId6"/>
              </a:rPr>
              <a:t>www.persev.ru/lyubov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233147" y="57398"/>
            <a:ext cx="84660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Типичные ошибки в содержании итоговых сочинений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40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8508" y="160159"/>
            <a:ext cx="7747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3. Неумение определить главную мысль </a:t>
            </a:r>
            <a:r>
              <a:rPr lang="ru-RU" sz="2400" dirty="0" smtClean="0">
                <a:solidFill>
                  <a:srgbClr val="002060"/>
                </a:solidFill>
              </a:rPr>
              <a:t>сочинения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072" y="629909"/>
            <a:ext cx="8640960" cy="18158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600" b="1" dirty="0" smtClean="0">
                <a:solidFill>
                  <a:srgbClr val="002060"/>
                </a:solidFill>
              </a:rPr>
              <a:t>Сформулируйте главную мысль в следующих темах сочинений: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Почему герои М. Ю. Лермонтова редко обретают счастье в дружбе и любви? (По  одному или нескольким произведениям М. Ю. Лермонтова.)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Почему тема войны не уходит из литературы?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Как природа помогает понять мир человеческих чувств?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Почему так важно сохранять связь между поколениями?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Какую жизнь можно считать прожитой не зря?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203468" y="2463027"/>
            <a:ext cx="7053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4. Ошибки в подборе </a:t>
            </a:r>
            <a:r>
              <a:rPr lang="ru-RU" sz="2400" dirty="0" smtClean="0">
                <a:solidFill>
                  <a:srgbClr val="002060"/>
                </a:solidFill>
              </a:rPr>
              <a:t>литературного материала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2929526"/>
            <a:ext cx="8640960" cy="18158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1"/>
                </a:solidFill>
              </a:rPr>
              <a:t>В сочинении использовано мало литературного </a:t>
            </a:r>
            <a:r>
              <a:rPr lang="ru-RU" sz="1600" dirty="0" smtClean="0">
                <a:solidFill>
                  <a:schemeClr val="bg1"/>
                </a:solidFill>
              </a:rPr>
              <a:t>материала (мысли не подкреплены аргументами и литературными примерами, отсутствует обращение к системе персонажей</a:t>
            </a:r>
            <a:r>
              <a:rPr lang="ru-RU" sz="1600" dirty="0">
                <a:solidFill>
                  <a:schemeClr val="bg1"/>
                </a:solidFill>
              </a:rPr>
              <a:t>, </a:t>
            </a:r>
            <a:r>
              <a:rPr lang="ru-RU" sz="1600" dirty="0" smtClean="0">
                <a:solidFill>
                  <a:schemeClr val="bg1"/>
                </a:solidFill>
              </a:rPr>
              <a:t>проблематике </a:t>
            </a:r>
            <a:r>
              <a:rPr lang="ru-RU" sz="1600" dirty="0">
                <a:solidFill>
                  <a:schemeClr val="bg1"/>
                </a:solidFill>
              </a:rPr>
              <a:t>произведения и т. д</a:t>
            </a:r>
            <a:r>
              <a:rPr lang="ru-RU" sz="1600" dirty="0" smtClean="0">
                <a:solidFill>
                  <a:schemeClr val="bg1"/>
                </a:solidFill>
              </a:rPr>
              <a:t>.).</a:t>
            </a:r>
            <a:endParaRPr lang="ru-RU" sz="16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Сочинение перегружено  </a:t>
            </a:r>
            <a:r>
              <a:rPr lang="ru-RU" sz="1600" dirty="0" smtClean="0">
                <a:solidFill>
                  <a:schemeClr val="bg1"/>
                </a:solidFill>
              </a:rPr>
              <a:t>материалом</a:t>
            </a:r>
            <a:r>
              <a:rPr lang="ru-RU" sz="1600" dirty="0">
                <a:solidFill>
                  <a:schemeClr val="bg1"/>
                </a:solidFill>
              </a:rPr>
              <a:t>, который только упомянут, но не </a:t>
            </a:r>
            <a:r>
              <a:rPr lang="ru-RU" sz="1600" dirty="0" smtClean="0">
                <a:solidFill>
                  <a:schemeClr val="bg1"/>
                </a:solidFill>
              </a:rPr>
              <a:t>проанализирован. </a:t>
            </a:r>
            <a:endParaRPr lang="en-US" sz="1600" dirty="0" smtClean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Литературные примеры не соответствуют тезисам и аргументам.</a:t>
            </a:r>
            <a:endParaRPr lang="ru-RU" sz="1600" dirty="0" smtClean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Не </a:t>
            </a:r>
            <a:r>
              <a:rPr lang="ru-RU" sz="1600" dirty="0" smtClean="0">
                <a:solidFill>
                  <a:schemeClr val="bg1"/>
                </a:solidFill>
              </a:rPr>
              <a:t>определен аспект доказательства главной </a:t>
            </a:r>
            <a:r>
              <a:rPr lang="ru-RU" sz="1600" dirty="0" smtClean="0">
                <a:solidFill>
                  <a:schemeClr val="bg1"/>
                </a:solidFill>
              </a:rPr>
              <a:t>мысли сочинения.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4837964"/>
            <a:ext cx="8640960" cy="181588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sz="1600" dirty="0">
                <a:solidFill>
                  <a:srgbClr val="FF0000"/>
                </a:solidFill>
              </a:rPr>
              <a:t>NB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ru-RU" sz="1600" dirty="0">
                <a:solidFill>
                  <a:srgbClr val="002060"/>
                </a:solidFill>
              </a:rPr>
              <a:t>При грамотном сужении темы и раскрытии одной из поставленных проблем можно сделать сочинения глубоким, полным и цельным.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Тема</a:t>
            </a:r>
            <a:r>
              <a:rPr lang="ru-RU" sz="1600" dirty="0" smtClean="0">
                <a:solidFill>
                  <a:srgbClr val="002060"/>
                </a:solidFill>
              </a:rPr>
              <a:t>. </a:t>
            </a:r>
            <a:r>
              <a:rPr lang="ru-RU" sz="1600" dirty="0" smtClean="0">
                <a:solidFill>
                  <a:schemeClr val="bg1"/>
                </a:solidFill>
              </a:rPr>
              <a:t>Сохранить </a:t>
            </a:r>
            <a:r>
              <a:rPr lang="ru-RU" sz="1600" dirty="0">
                <a:solidFill>
                  <a:schemeClr val="bg1"/>
                </a:solidFill>
              </a:rPr>
              <a:t>человечность на войне… (По страницам литературы </a:t>
            </a:r>
            <a:r>
              <a:rPr lang="en-US" sz="1600" dirty="0">
                <a:solidFill>
                  <a:schemeClr val="bg1"/>
                </a:solidFill>
              </a:rPr>
              <a:t>XIX</a:t>
            </a:r>
            <a:r>
              <a:rPr lang="ru-RU" sz="1600" dirty="0">
                <a:solidFill>
                  <a:schemeClr val="bg1"/>
                </a:solidFill>
              </a:rPr>
              <a:t>–</a:t>
            </a:r>
            <a:r>
              <a:rPr lang="en-US" sz="1600" dirty="0">
                <a:solidFill>
                  <a:schemeClr val="bg1"/>
                </a:solidFill>
              </a:rPr>
              <a:t>XXI</a:t>
            </a:r>
            <a:r>
              <a:rPr lang="ru-RU" sz="1600" dirty="0">
                <a:solidFill>
                  <a:schemeClr val="bg1"/>
                </a:solidFill>
              </a:rPr>
              <a:t> вв.)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Главная </a:t>
            </a:r>
            <a:r>
              <a:rPr lang="ru-RU" sz="1600" dirty="0" smtClean="0">
                <a:solidFill>
                  <a:srgbClr val="002060"/>
                </a:solidFill>
              </a:rPr>
              <a:t>мысль. </a:t>
            </a:r>
            <a:r>
              <a:rPr lang="ru-RU" sz="1600" dirty="0" smtClean="0">
                <a:solidFill>
                  <a:schemeClr val="bg1"/>
                </a:solidFill>
              </a:rPr>
              <a:t>Бесчеловечность </a:t>
            </a:r>
            <a:r>
              <a:rPr lang="ru-RU" sz="1600" dirty="0">
                <a:solidFill>
                  <a:schemeClr val="bg1"/>
                </a:solidFill>
              </a:rPr>
              <a:t>и жестокость войны.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Аспекты </a:t>
            </a:r>
            <a:r>
              <a:rPr lang="ru-RU" sz="1600" dirty="0">
                <a:solidFill>
                  <a:srgbClr val="002060"/>
                </a:solidFill>
              </a:rPr>
              <a:t>доказательства главной </a:t>
            </a:r>
            <a:r>
              <a:rPr lang="ru-RU" sz="1600" dirty="0" smtClean="0">
                <a:solidFill>
                  <a:srgbClr val="002060"/>
                </a:solidFill>
              </a:rPr>
              <a:t>мысли. </a:t>
            </a:r>
            <a:r>
              <a:rPr lang="ru-RU" sz="1600" dirty="0" smtClean="0">
                <a:solidFill>
                  <a:schemeClr val="bg1"/>
                </a:solidFill>
              </a:rPr>
              <a:t>«Женщина </a:t>
            </a:r>
            <a:r>
              <a:rPr lang="ru-RU" sz="1600" dirty="0">
                <a:solidFill>
                  <a:schemeClr val="bg1"/>
                </a:solidFill>
              </a:rPr>
              <a:t>и война», «дети и война», «нравственный выбор на войне» и др.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</a:rPr>
              <a:t>Подбор произведения для доказательства </a:t>
            </a:r>
            <a:r>
              <a:rPr lang="ru-RU" sz="1600" dirty="0" smtClean="0">
                <a:solidFill>
                  <a:srgbClr val="002060"/>
                </a:solidFill>
              </a:rPr>
              <a:t>выбранного аспекта темы…</a:t>
            </a:r>
            <a:endParaRPr lang="ru-RU" dirty="0"/>
          </a:p>
        </p:txBody>
      </p:sp>
      <p:pic>
        <p:nvPicPr>
          <p:cNvPr id="9" name="Picture 12" descr="http://im7-tub-ru.yandex.net/i?id=113237556-60-7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60" b="244"/>
          <a:stretch/>
        </p:blipFill>
        <p:spPr bwMode="auto">
          <a:xfrm>
            <a:off x="7144369" y="1268363"/>
            <a:ext cx="1744663" cy="1454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528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3265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5. Неумение определить основные смысловые части сочинения и </a:t>
            </a:r>
            <a:r>
              <a:rPr lang="ru-RU" sz="2400" dirty="0">
                <a:solidFill>
                  <a:srgbClr val="002060"/>
                </a:solidFill>
              </a:rPr>
              <a:t>их </a:t>
            </a:r>
            <a:r>
              <a:rPr lang="ru-RU" sz="2400" dirty="0" smtClean="0">
                <a:solidFill>
                  <a:srgbClr val="002060"/>
                </a:solidFill>
              </a:rPr>
              <a:t>содержание </a:t>
            </a:r>
            <a:r>
              <a:rPr lang="ru-RU" sz="2400" dirty="0">
                <a:solidFill>
                  <a:srgbClr val="002060"/>
                </a:solidFill>
              </a:rPr>
              <a:t>(составление плана</a:t>
            </a:r>
            <a:r>
              <a:rPr lang="ru-RU" sz="2400" dirty="0" smtClean="0">
                <a:solidFill>
                  <a:srgbClr val="002060"/>
                </a:solidFill>
              </a:rPr>
              <a:t>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63315" y="1237141"/>
            <a:ext cx="8640960" cy="3693319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 smtClean="0">
                <a:solidFill>
                  <a:srgbClr val="002060"/>
                </a:solidFill>
              </a:rPr>
              <a:t>Вступление. 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</a:rPr>
              <a:t>Определение и формулирование 1-2 основных проблем, которые будут доказываться в главной части сочинения.</a:t>
            </a:r>
          </a:p>
          <a:p>
            <a:pPr algn="l"/>
            <a:r>
              <a:rPr lang="ru-RU" sz="1800" b="1" dirty="0" smtClean="0">
                <a:solidFill>
                  <a:srgbClr val="002060"/>
                </a:solidFill>
              </a:rPr>
              <a:t>Главная часть. 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</a:rPr>
              <a:t>Ответ на главный вопрос темы или последовательное доказательство главной мысли сочинения с учетом проблем, поставленных во вступлении: 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Содержательное наполнение каждого абзаца сочинения: тезис (мысль, требующая доказательств), аргументы (доказательства), примеры (с использованием литературного материала), промежуточные выводы.</a:t>
            </a:r>
          </a:p>
          <a:p>
            <a:pPr algn="l"/>
            <a:r>
              <a:rPr lang="ru-RU" sz="1800" b="1" dirty="0" smtClean="0">
                <a:solidFill>
                  <a:srgbClr val="002060"/>
                </a:solidFill>
              </a:rPr>
              <a:t>Заключение. 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</a:rPr>
              <a:t>Краткий и точный  ответ на вопрос темы (</a:t>
            </a:r>
            <a:r>
              <a:rPr lang="ru-RU" sz="1800" dirty="0">
                <a:solidFill>
                  <a:schemeClr val="bg1"/>
                </a:solidFill>
              </a:rPr>
              <a:t>сжатый итог всего </a:t>
            </a:r>
            <a:r>
              <a:rPr lang="ru-RU" sz="1800" dirty="0" smtClean="0">
                <a:solidFill>
                  <a:schemeClr val="bg1"/>
                </a:solidFill>
              </a:rPr>
              <a:t>рассуждения; </a:t>
            </a:r>
            <a:r>
              <a:rPr lang="ru-RU" sz="1800" dirty="0">
                <a:solidFill>
                  <a:schemeClr val="bg1"/>
                </a:solidFill>
              </a:rPr>
              <a:t>цитата, содержащая в себе суть главной мысли </a:t>
            </a:r>
            <a:r>
              <a:rPr lang="ru-RU" sz="1800" dirty="0" smtClean="0">
                <a:solidFill>
                  <a:schemeClr val="bg1"/>
                </a:solidFill>
              </a:rPr>
              <a:t>сочинения; постановка новых проблем и вопросов в ракурсе темы, которые еще предстоит решить).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47083" y="5118308"/>
            <a:ext cx="5532821" cy="150810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 NB </a:t>
            </a:r>
            <a:r>
              <a:rPr lang="ru-RU" sz="1800" dirty="0" smtClean="0">
                <a:solidFill>
                  <a:srgbClr val="002060"/>
                </a:solidFill>
              </a:rPr>
              <a:t>В главной части сочинения должны быть решены проблемы, поставленные во вступлении.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Заключение сочинения должно перекликаться со вступлением к нему и содержать выводы по проблемам, поставленным во вступлении.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8" name="Picture 14" descr="http://z-city.com.ua/images/pictures/authors/1/8772/20120522-104634-%28article-picture2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15" y="4961232"/>
            <a:ext cx="2808312" cy="165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56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1760" y="254751"/>
            <a:ext cx="6477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6. Непродуманность </a:t>
            </a:r>
            <a:r>
              <a:rPr lang="ru-RU" sz="2400" dirty="0">
                <a:solidFill>
                  <a:srgbClr val="002060"/>
                </a:solidFill>
              </a:rPr>
              <a:t>структуры 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и </a:t>
            </a:r>
            <a:r>
              <a:rPr lang="ru-RU" sz="2400" dirty="0">
                <a:solidFill>
                  <a:srgbClr val="002060"/>
                </a:solidFill>
              </a:rPr>
              <a:t>композиции </a:t>
            </a:r>
            <a:r>
              <a:rPr lang="ru-RU" sz="2400" dirty="0" smtClean="0">
                <a:solidFill>
                  <a:srgbClr val="002060"/>
                </a:solidFill>
              </a:rPr>
              <a:t>работы при написании сочинения </a:t>
            </a:r>
            <a:r>
              <a:rPr lang="ru-RU" sz="2400" dirty="0">
                <a:solidFill>
                  <a:srgbClr val="002060"/>
                </a:solidFill>
              </a:rPr>
              <a:t>на черновике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94962" y="1628800"/>
            <a:ext cx="849694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>
                <a:solidFill>
                  <a:srgbClr val="002060"/>
                </a:solidFill>
              </a:rPr>
              <a:t>При написании черновика выпускник </a:t>
            </a:r>
            <a:r>
              <a:rPr lang="ru-RU" sz="1800" b="1" dirty="0" smtClean="0">
                <a:solidFill>
                  <a:srgbClr val="002060"/>
                </a:solidFill>
              </a:rPr>
              <a:t>должен: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постоянно </a:t>
            </a:r>
            <a:r>
              <a:rPr lang="ru-RU" sz="1800" dirty="0">
                <a:solidFill>
                  <a:schemeClr val="bg1"/>
                </a:solidFill>
              </a:rPr>
              <a:t>сверяться с темой сочинения и не отступать от нее во всех структурных элементах работы: вступлении, </a:t>
            </a:r>
            <a:r>
              <a:rPr lang="ru-RU" sz="1800" dirty="0" smtClean="0">
                <a:solidFill>
                  <a:schemeClr val="bg1"/>
                </a:solidFill>
              </a:rPr>
              <a:t>главной </a:t>
            </a:r>
            <a:r>
              <a:rPr lang="ru-RU" sz="1800" dirty="0">
                <a:solidFill>
                  <a:schemeClr val="bg1"/>
                </a:solidFill>
              </a:rPr>
              <a:t>части и </a:t>
            </a:r>
            <a:r>
              <a:rPr lang="ru-RU" sz="1800" dirty="0" smtClean="0">
                <a:solidFill>
                  <a:schemeClr val="bg1"/>
                </a:solidFill>
              </a:rPr>
              <a:t>заключении;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чаще </a:t>
            </a:r>
            <a:r>
              <a:rPr lang="ru-RU" sz="1800" dirty="0">
                <a:solidFill>
                  <a:schemeClr val="bg1"/>
                </a:solidFill>
              </a:rPr>
              <a:t>задавать себе вопрос, о том ли я пишу, чтобы не отклониться от темы и рассмотреть ее в нужном </a:t>
            </a:r>
            <a:r>
              <a:rPr lang="ru-RU" sz="1800" dirty="0" smtClean="0">
                <a:solidFill>
                  <a:schemeClr val="bg1"/>
                </a:solidFill>
              </a:rPr>
              <a:t>ракурсе;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следовать составленному плану работы или записывать и обосновывать связанные с темой тезисы;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при определении структуры и композиции сочинения не забывать о соразмерности и логическом порядке его частей;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/>
                </a:solidFill>
              </a:rPr>
              <a:t>выделить в тексте смысловые части, расставить их в нужном порядке или поменять местами в соответствии с замыслом и логикой </a:t>
            </a:r>
            <a:r>
              <a:rPr lang="ru-RU" sz="1800" dirty="0" smtClean="0">
                <a:solidFill>
                  <a:schemeClr val="bg1"/>
                </a:solidFill>
              </a:rPr>
              <a:t>работы; </a:t>
            </a:r>
            <a:endParaRPr lang="ru-RU" sz="18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/>
                </a:solidFill>
              </a:rPr>
              <a:t>проверить, как соотносятся друг с другом вступление и заключение </a:t>
            </a:r>
            <a:r>
              <a:rPr lang="ru-RU" sz="1800" dirty="0" smtClean="0">
                <a:solidFill>
                  <a:schemeClr val="bg1"/>
                </a:solidFill>
              </a:rPr>
              <a:t>сочинения; </a:t>
            </a:r>
            <a:endParaRPr lang="ru-RU" sz="18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/>
                </a:solidFill>
              </a:rPr>
              <a:t>определить логику переходов от одного смыслового фрагмента к другому в основной части </a:t>
            </a:r>
            <a:r>
              <a:rPr lang="ru-RU" sz="1800" dirty="0" smtClean="0">
                <a:solidFill>
                  <a:schemeClr val="bg1"/>
                </a:solidFill>
              </a:rPr>
              <a:t>сочинения.</a:t>
            </a: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6" name="Picture 6" descr="http://www.severinform.ru/media/img/13/928/200x200_01480_rych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94962" y="237262"/>
            <a:ext cx="1900774" cy="133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179" y="6021288"/>
            <a:ext cx="8496945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C00000"/>
                </a:solidFill>
              </a:rPr>
              <a:t>NB</a:t>
            </a: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1800" dirty="0" smtClean="0">
                <a:solidFill>
                  <a:srgbClr val="002060"/>
                </a:solidFill>
              </a:rPr>
              <a:t>Выпускник должен успеть </a:t>
            </a:r>
            <a:r>
              <a:rPr lang="ru-RU" sz="1800" dirty="0">
                <a:solidFill>
                  <a:srgbClr val="002060"/>
                </a:solidFill>
              </a:rPr>
              <a:t>переписать </a:t>
            </a:r>
            <a:r>
              <a:rPr lang="ru-RU" sz="1800" dirty="0" smtClean="0">
                <a:solidFill>
                  <a:srgbClr val="002060"/>
                </a:solidFill>
              </a:rPr>
              <a:t>итоговое сочинение начисто, </a:t>
            </a:r>
            <a:endParaRPr lang="ru-RU" sz="1800" dirty="0">
              <a:solidFill>
                <a:srgbClr val="002060"/>
              </a:solidFill>
            </a:endParaRPr>
          </a:p>
          <a:p>
            <a:r>
              <a:rPr lang="ru-RU" sz="1800" dirty="0" smtClean="0">
                <a:solidFill>
                  <a:srgbClr val="002060"/>
                </a:solidFill>
              </a:rPr>
              <a:t>потому что черновик работы экспертами не проверяется. </a:t>
            </a:r>
            <a:endParaRPr lang="ru-RU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41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5112" y="173831"/>
            <a:ext cx="8659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7. Ошибки в процессе редактирования, переписывания </a:t>
            </a:r>
            <a:r>
              <a:rPr lang="ru-RU" sz="2400" dirty="0">
                <a:solidFill>
                  <a:srgbClr val="002060"/>
                </a:solidFill>
              </a:rPr>
              <a:t>и </a:t>
            </a:r>
            <a:r>
              <a:rPr lang="ru-RU" sz="2400" dirty="0" smtClean="0">
                <a:solidFill>
                  <a:srgbClr val="002060"/>
                </a:solidFill>
              </a:rPr>
              <a:t>проверки сочинения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05112" y="1084744"/>
            <a:ext cx="8659376" cy="3693319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 smtClean="0">
                <a:solidFill>
                  <a:srgbClr val="002060"/>
                </a:solidFill>
              </a:rPr>
              <a:t>При редактировании черновика следует: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выделить в </a:t>
            </a:r>
            <a:r>
              <a:rPr lang="ru-RU" sz="1800" dirty="0" smtClean="0">
                <a:solidFill>
                  <a:schemeClr val="bg1"/>
                </a:solidFill>
              </a:rPr>
              <a:t>работе </a:t>
            </a:r>
            <a:r>
              <a:rPr lang="ru-RU" sz="1800" dirty="0" smtClean="0">
                <a:solidFill>
                  <a:schemeClr val="bg1"/>
                </a:solidFill>
              </a:rPr>
              <a:t>все необходимые абзацы, отделив доказательство каждого </a:t>
            </a:r>
            <a:r>
              <a:rPr lang="ru-RU" sz="1800" dirty="0" smtClean="0">
                <a:solidFill>
                  <a:schemeClr val="bg1"/>
                </a:solidFill>
              </a:rPr>
              <a:t>тезиса, и убрать необоснованные </a:t>
            </a:r>
            <a:r>
              <a:rPr lang="ru-RU" sz="1800" dirty="0">
                <a:solidFill>
                  <a:schemeClr val="bg1"/>
                </a:solidFill>
              </a:rPr>
              <a:t>повторы одних и тех же </a:t>
            </a:r>
            <a:r>
              <a:rPr lang="ru-RU" sz="1800" dirty="0" smtClean="0">
                <a:solidFill>
                  <a:schemeClr val="bg1"/>
                </a:solidFill>
              </a:rPr>
              <a:t>мыслей; </a:t>
            </a:r>
            <a:endParaRPr lang="ru-RU" sz="18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обратить </a:t>
            </a:r>
            <a:r>
              <a:rPr lang="ru-RU" sz="1800" dirty="0">
                <a:solidFill>
                  <a:schemeClr val="bg1"/>
                </a:solidFill>
              </a:rPr>
              <a:t>внимание на правильность указания имен, фамилий, названий, инициалов, цитат и т.п., чтобы не допустить фактических </a:t>
            </a:r>
            <a:r>
              <a:rPr lang="ru-RU" sz="1800" dirty="0" smtClean="0">
                <a:solidFill>
                  <a:schemeClr val="bg1"/>
                </a:solidFill>
              </a:rPr>
              <a:t>ошибок;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определить </a:t>
            </a:r>
            <a:r>
              <a:rPr lang="ru-RU" sz="1800" dirty="0">
                <a:solidFill>
                  <a:schemeClr val="bg1"/>
                </a:solidFill>
              </a:rPr>
              <a:t>все места возможных речевых и грамматических ошибок и исправить их.</a:t>
            </a:r>
          </a:p>
          <a:p>
            <a:pPr algn="l"/>
            <a:r>
              <a:rPr lang="ru-RU" sz="1800" b="1" dirty="0">
                <a:solidFill>
                  <a:srgbClr val="002060"/>
                </a:solidFill>
              </a:rPr>
              <a:t>При переписывании сочинения начисто </a:t>
            </a:r>
            <a:r>
              <a:rPr lang="ru-RU" sz="1800" b="1" dirty="0" smtClean="0">
                <a:solidFill>
                  <a:srgbClr val="002060"/>
                </a:solidFill>
              </a:rPr>
              <a:t>важно: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/>
                </a:solidFill>
              </a:rPr>
              <a:t>помнить, что работа должна быть написана разборчивым </a:t>
            </a:r>
            <a:r>
              <a:rPr lang="ru-RU" sz="1800" dirty="0" smtClean="0">
                <a:solidFill>
                  <a:schemeClr val="bg1"/>
                </a:solidFill>
              </a:rPr>
              <a:t>почерком;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обратить </a:t>
            </a:r>
            <a:r>
              <a:rPr lang="ru-RU" sz="1800" dirty="0">
                <a:solidFill>
                  <a:schemeClr val="bg1"/>
                </a:solidFill>
              </a:rPr>
              <a:t>внимание на те орфограммы, в которых выпускник сомневается, и </a:t>
            </a:r>
            <a:r>
              <a:rPr lang="ru-RU" sz="1800" dirty="0" smtClean="0">
                <a:solidFill>
                  <a:schemeClr val="bg1"/>
                </a:solidFill>
              </a:rPr>
              <a:t>проверить </a:t>
            </a:r>
            <a:r>
              <a:rPr lang="ru-RU" sz="1800" dirty="0">
                <a:solidFill>
                  <a:schemeClr val="bg1"/>
                </a:solidFill>
              </a:rPr>
              <a:t>их, либо </a:t>
            </a:r>
            <a:r>
              <a:rPr lang="ru-RU" sz="1800" dirty="0" smtClean="0">
                <a:solidFill>
                  <a:schemeClr val="bg1"/>
                </a:solidFill>
              </a:rPr>
              <a:t>свериться </a:t>
            </a:r>
            <a:r>
              <a:rPr lang="ru-RU" sz="1800" dirty="0">
                <a:solidFill>
                  <a:schemeClr val="bg1"/>
                </a:solidFill>
              </a:rPr>
              <a:t>с орфографическим </a:t>
            </a:r>
            <a:r>
              <a:rPr lang="ru-RU" sz="1800" dirty="0" smtClean="0">
                <a:solidFill>
                  <a:schemeClr val="bg1"/>
                </a:solidFill>
              </a:rPr>
              <a:t>словарем;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определить </a:t>
            </a:r>
            <a:r>
              <a:rPr lang="ru-RU" sz="1800" dirty="0">
                <a:solidFill>
                  <a:schemeClr val="bg1"/>
                </a:solidFill>
              </a:rPr>
              <a:t>места возможных пунктуационных ошибок, которые можно обнаружить </a:t>
            </a:r>
            <a:r>
              <a:rPr lang="ru-RU" sz="1800" dirty="0" smtClean="0">
                <a:solidFill>
                  <a:schemeClr val="bg1"/>
                </a:solidFill>
              </a:rPr>
              <a:t>при анализе </a:t>
            </a:r>
            <a:r>
              <a:rPr lang="ru-RU" sz="1800" dirty="0">
                <a:solidFill>
                  <a:schemeClr val="bg1"/>
                </a:solidFill>
              </a:rPr>
              <a:t>внутренней структуры </a:t>
            </a:r>
            <a:r>
              <a:rPr lang="ru-RU" sz="1800" dirty="0" smtClean="0">
                <a:solidFill>
                  <a:schemeClr val="bg1"/>
                </a:solidFill>
              </a:rPr>
              <a:t>предложений.</a:t>
            </a:r>
          </a:p>
        </p:txBody>
      </p:sp>
      <p:pic>
        <p:nvPicPr>
          <p:cNvPr id="6" name="Picture 10" descr="http://im4-tub-ru.yandex.net/i?id=326399273-14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12" y="4939064"/>
            <a:ext cx="1746608" cy="1746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76939" y="4923014"/>
            <a:ext cx="6887549" cy="175432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>
                <a:solidFill>
                  <a:srgbClr val="002060"/>
                </a:solidFill>
              </a:rPr>
              <a:t>При окончательной проверке работы полезно: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/>
                </a:solidFill>
              </a:rPr>
              <a:t>внимательно прочитать сочинение от начала до конца по абзацам, следя за верной постановкой знаков препинания;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прочитать </a:t>
            </a:r>
            <a:r>
              <a:rPr lang="ru-RU" sz="1800" dirty="0">
                <a:solidFill>
                  <a:schemeClr val="bg1"/>
                </a:solidFill>
              </a:rPr>
              <a:t>текст сочинения  по предложениям, начиная с последнего и заканчивая первым, чтобы отвлечься от содержания и сосредоточиться на поиске ошибок</a:t>
            </a:r>
            <a:r>
              <a:rPr lang="ru-RU" sz="1800" dirty="0" smtClean="0">
                <a:solidFill>
                  <a:schemeClr val="bg1"/>
                </a:solidFill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986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ЕВРАЗИЯ - Архив за 10 октября 20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301" y="1063378"/>
            <a:ext cx="2970038" cy="21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88640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 b="1" dirty="0">
                <a:solidFill>
                  <a:srgbClr val="002060"/>
                </a:solidFill>
              </a:rPr>
              <a:t>Тема.</a:t>
            </a:r>
            <a:r>
              <a:rPr lang="ru-RU" sz="2400" dirty="0">
                <a:solidFill>
                  <a:srgbClr val="002060"/>
                </a:solidFill>
              </a:rPr>
              <a:t> Чем творчество Лермонтова может быть интересно современному читателю</a:t>
            </a:r>
            <a:r>
              <a:rPr lang="ru-RU" sz="2400" dirty="0" smtClean="0">
                <a:solidFill>
                  <a:srgbClr val="002060"/>
                </a:solidFill>
              </a:rPr>
              <a:t>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126" y="1044428"/>
            <a:ext cx="6806146" cy="433965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dirty="0" smtClean="0">
                <a:solidFill>
                  <a:srgbClr val="002060"/>
                </a:solidFill>
              </a:rPr>
              <a:t>Вступление:</a:t>
            </a:r>
          </a:p>
          <a:p>
            <a:pPr algn="l"/>
            <a:r>
              <a:rPr lang="ru-RU" sz="1600" dirty="0">
                <a:solidFill>
                  <a:schemeClr val="bg1"/>
                </a:solidFill>
              </a:rPr>
              <a:t>В с</a:t>
            </a:r>
            <a:r>
              <a:rPr lang="ru-RU" sz="1600" b="1" dirty="0">
                <a:solidFill>
                  <a:schemeClr val="bg1"/>
                </a:solidFill>
              </a:rPr>
              <a:t>овременном мире жизнь течет очень быстро, и зачастую у нас просто не хватает времени, да и желания узнать друг друга, проникнуть в глубь души другого. Поэтому мы легко судим других по их поступкам, ведь не знаем, какой жизненный путь прошел человек, что творится у него на сердце. Поэтому современному читателю стоит познакомиться с произведениями </a:t>
            </a:r>
            <a:r>
              <a:rPr lang="ru-RU" sz="1600" b="1" dirty="0" smtClean="0">
                <a:solidFill>
                  <a:schemeClr val="bg1"/>
                </a:solidFill>
              </a:rPr>
              <a:t>М.Ю</a:t>
            </a:r>
            <a:r>
              <a:rPr lang="ru-RU" sz="1600" b="1" dirty="0">
                <a:solidFill>
                  <a:schemeClr val="bg1"/>
                </a:solidFill>
              </a:rPr>
              <a:t>. Лермонтова, в которых не зря одним из ключевых слов является «душа». Лермонтов учит нас ценить других, принимать их и уметь сострадать. В своих работах Лермонтов пытается проникнуть в глубину души героя, раскрыть все его чувства, эмоции, сомнения и желания. И поэтому мы сочувствуем, на первый взгляд, черствому и жестокому Печорину в романе «Герой нашего времени», переживаем за свободолюбивого и храброго Мцыри в поэме «Мцыри». Лермонтов возбуждает в нас одно из самых прекрасных чувств – это сострадание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  <a:endParaRPr lang="ru-RU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4126" y="5384078"/>
            <a:ext cx="8711786" cy="132343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Оценка качества вступления к сочинению: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Поставлены ли во вступлении проблемы, которые будут раскрываться в главной части? Соответствуют ли эти проблемы теме сочинения?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Определен ли круг произведений, которые будут анализироваться в главной части? (Это возможно  сделать и в начале главной части сочинения.)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8" name="Picture 6" descr="http://im5-tub-ru.yandex.net/i?id=421087940-39-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334584"/>
            <a:ext cx="1905641" cy="2041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439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5652121" y="4876953"/>
            <a:ext cx="3233738" cy="1569660"/>
            <a:chOff x="4022725" y="4656138"/>
            <a:chExt cx="3573463" cy="1354137"/>
          </a:xfrm>
        </p:grpSpPr>
        <p:pic>
          <p:nvPicPr>
            <p:cNvPr id="8" name="Picture 2" descr="Картинка 164 из 104844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2725" y="4656138"/>
              <a:ext cx="3573463" cy="1354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4" descr="Картинка 18 из 147509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6738" y="4681538"/>
              <a:ext cx="679450" cy="47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6" descr="Картинка 42 из 153564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5450" y="5451475"/>
              <a:ext cx="820738" cy="547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Полилиния 10"/>
            <p:cNvSpPr/>
            <p:nvPr/>
          </p:nvSpPr>
          <p:spPr>
            <a:xfrm rot="425543">
              <a:off x="6486525" y="5256213"/>
              <a:ext cx="688975" cy="354012"/>
            </a:xfrm>
            <a:custGeom>
              <a:avLst/>
              <a:gdLst>
                <a:gd name="connsiteX0" fmla="*/ 843574 w 843574"/>
                <a:gd name="connsiteY0" fmla="*/ 190946 h 374497"/>
                <a:gd name="connsiteX1" fmla="*/ 357799 w 843574"/>
                <a:gd name="connsiteY1" fmla="*/ 446 h 374497"/>
                <a:gd name="connsiteX2" fmla="*/ 233974 w 843574"/>
                <a:gd name="connsiteY2" fmla="*/ 238571 h 374497"/>
                <a:gd name="connsiteX3" fmla="*/ 52999 w 843574"/>
                <a:gd name="connsiteY3" fmla="*/ 371921 h 374497"/>
                <a:gd name="connsiteX4" fmla="*/ 5374 w 843574"/>
                <a:gd name="connsiteY4" fmla="*/ 324296 h 374497"/>
                <a:gd name="connsiteX5" fmla="*/ 5374 w 843574"/>
                <a:gd name="connsiteY5" fmla="*/ 295721 h 374497"/>
                <a:gd name="connsiteX6" fmla="*/ 43474 w 843574"/>
                <a:gd name="connsiteY6" fmla="*/ 305246 h 374497"/>
                <a:gd name="connsiteX7" fmla="*/ 43474 w 843574"/>
                <a:gd name="connsiteY7" fmla="*/ 305246 h 374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574" h="374497">
                  <a:moveTo>
                    <a:pt x="843574" y="190946"/>
                  </a:moveTo>
                  <a:cubicBezTo>
                    <a:pt x="651486" y="91727"/>
                    <a:pt x="459399" y="-7492"/>
                    <a:pt x="357799" y="446"/>
                  </a:cubicBezTo>
                  <a:cubicBezTo>
                    <a:pt x="256199" y="8383"/>
                    <a:pt x="284774" y="176658"/>
                    <a:pt x="233974" y="238571"/>
                  </a:cubicBezTo>
                  <a:cubicBezTo>
                    <a:pt x="183174" y="300484"/>
                    <a:pt x="91099" y="357634"/>
                    <a:pt x="52999" y="371921"/>
                  </a:cubicBezTo>
                  <a:cubicBezTo>
                    <a:pt x="14899" y="386208"/>
                    <a:pt x="13311" y="336996"/>
                    <a:pt x="5374" y="324296"/>
                  </a:cubicBezTo>
                  <a:cubicBezTo>
                    <a:pt x="-2563" y="311596"/>
                    <a:pt x="-976" y="298896"/>
                    <a:pt x="5374" y="295721"/>
                  </a:cubicBezTo>
                  <a:cubicBezTo>
                    <a:pt x="11724" y="292546"/>
                    <a:pt x="43474" y="305246"/>
                    <a:pt x="43474" y="305246"/>
                  </a:cubicBezTo>
                  <a:lnTo>
                    <a:pt x="43474" y="305246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083518" y="415788"/>
            <a:ext cx="6811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Редакторская правка вступления к сочинению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19" y="911617"/>
            <a:ext cx="8634339" cy="3693319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indent="360000" algn="l"/>
            <a:r>
              <a:rPr lang="ru-RU" sz="1800" dirty="0">
                <a:solidFill>
                  <a:schemeClr val="bg1"/>
                </a:solidFill>
              </a:rPr>
              <a:t>В современном мире жизнь течет очень быстро, и зачастую у нас просто не хватает времени, да и желания узнать друг друга, проникнуть в глубь души другого. Мы легко судим других по их поступкам, ведь не знаем, какой жизненный путь прошел человек, что творится у него на сердце. </a:t>
            </a:r>
            <a:r>
              <a:rPr lang="ru-RU" sz="1800" dirty="0" smtClean="0">
                <a:solidFill>
                  <a:schemeClr val="bg1"/>
                </a:solidFill>
              </a:rPr>
              <a:t>Поэтому </a:t>
            </a:r>
            <a:r>
              <a:rPr lang="ru-RU" sz="1800" dirty="0">
                <a:solidFill>
                  <a:schemeClr val="bg1"/>
                </a:solidFill>
              </a:rPr>
              <a:t>современному читателю </a:t>
            </a:r>
            <a:r>
              <a:rPr lang="ru-RU" sz="1800" strike="sngStrike" dirty="0">
                <a:solidFill>
                  <a:schemeClr val="bg1"/>
                </a:solidFill>
              </a:rPr>
              <a:t>стоит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u="sng" dirty="0" smtClean="0">
                <a:solidFill>
                  <a:schemeClr val="bg1"/>
                </a:solidFill>
              </a:rPr>
              <a:t>интересно</a:t>
            </a:r>
            <a:r>
              <a:rPr lang="ru-RU" sz="1800" dirty="0" smtClean="0">
                <a:solidFill>
                  <a:schemeClr val="bg1"/>
                </a:solidFill>
              </a:rPr>
              <a:t> познакомиться </a:t>
            </a:r>
            <a:r>
              <a:rPr lang="ru-RU" sz="1800" dirty="0">
                <a:solidFill>
                  <a:schemeClr val="bg1"/>
                </a:solidFill>
              </a:rPr>
              <a:t>с произведениями </a:t>
            </a:r>
            <a:r>
              <a:rPr lang="ru-RU" sz="1800" dirty="0" err="1" smtClean="0">
                <a:solidFill>
                  <a:schemeClr val="bg1"/>
                </a:solidFill>
              </a:rPr>
              <a:t>М.Ю.Лермонтова</a:t>
            </a:r>
            <a:r>
              <a:rPr lang="ru-RU" sz="1800" dirty="0">
                <a:solidFill>
                  <a:schemeClr val="bg1"/>
                </a:solidFill>
              </a:rPr>
              <a:t>, в которых не зря одним из ключевых слов является </a:t>
            </a:r>
            <a:r>
              <a:rPr lang="ru-RU" sz="1800" u="sng" dirty="0" smtClean="0">
                <a:solidFill>
                  <a:schemeClr val="bg1"/>
                </a:solidFill>
              </a:rPr>
              <a:t>слово </a:t>
            </a:r>
            <a:r>
              <a:rPr lang="ru-RU" sz="1800" dirty="0" smtClean="0">
                <a:solidFill>
                  <a:schemeClr val="bg1"/>
                </a:solidFill>
              </a:rPr>
              <a:t>«душа». В </a:t>
            </a:r>
            <a:r>
              <a:rPr lang="ru-RU" sz="1800" dirty="0">
                <a:solidFill>
                  <a:schemeClr val="bg1"/>
                </a:solidFill>
              </a:rPr>
              <a:t>своих </a:t>
            </a:r>
            <a:r>
              <a:rPr lang="ru-RU" sz="1800" u="sng" dirty="0" smtClean="0">
                <a:solidFill>
                  <a:schemeClr val="bg1"/>
                </a:solidFill>
              </a:rPr>
              <a:t>произведениях</a:t>
            </a:r>
            <a:r>
              <a:rPr lang="ru-RU" sz="1800" dirty="0" smtClean="0">
                <a:solidFill>
                  <a:schemeClr val="bg1"/>
                </a:solidFill>
              </a:rPr>
              <a:t> </a:t>
            </a:r>
            <a:r>
              <a:rPr lang="ru-RU" sz="1800" u="sng" dirty="0">
                <a:solidFill>
                  <a:schemeClr val="bg1"/>
                </a:solidFill>
              </a:rPr>
              <a:t>писатель</a:t>
            </a:r>
            <a:r>
              <a:rPr lang="ru-RU" sz="1800" dirty="0">
                <a:solidFill>
                  <a:schemeClr val="bg1"/>
                </a:solidFill>
              </a:rPr>
              <a:t> пытается проникнуть в глубину души </a:t>
            </a:r>
            <a:r>
              <a:rPr lang="ru-RU" sz="1800" dirty="0" smtClean="0">
                <a:solidFill>
                  <a:schemeClr val="bg1"/>
                </a:solidFill>
              </a:rPr>
              <a:t>геро</a:t>
            </a:r>
            <a:r>
              <a:rPr lang="ru-RU" sz="1800" u="sng" dirty="0" smtClean="0">
                <a:solidFill>
                  <a:schemeClr val="bg1"/>
                </a:solidFill>
              </a:rPr>
              <a:t>ев</a:t>
            </a:r>
            <a:r>
              <a:rPr lang="ru-RU" sz="1800" dirty="0" smtClean="0">
                <a:solidFill>
                  <a:schemeClr val="bg1"/>
                </a:solidFill>
              </a:rPr>
              <a:t>, </a:t>
            </a:r>
            <a:r>
              <a:rPr lang="ru-RU" sz="1800" dirty="0">
                <a:solidFill>
                  <a:schemeClr val="bg1"/>
                </a:solidFill>
              </a:rPr>
              <a:t>раскрыть все </a:t>
            </a:r>
            <a:r>
              <a:rPr lang="ru-RU" sz="1800" u="sng" dirty="0" smtClean="0">
                <a:solidFill>
                  <a:schemeClr val="bg1"/>
                </a:solidFill>
              </a:rPr>
              <a:t>их</a:t>
            </a:r>
            <a:r>
              <a:rPr lang="ru-RU" sz="1800" dirty="0" smtClean="0">
                <a:solidFill>
                  <a:schemeClr val="bg1"/>
                </a:solidFill>
              </a:rPr>
              <a:t> </a:t>
            </a:r>
            <a:r>
              <a:rPr lang="ru-RU" sz="1800" dirty="0">
                <a:solidFill>
                  <a:schemeClr val="bg1"/>
                </a:solidFill>
              </a:rPr>
              <a:t>чувства, эмоции, сомнения и желания. </a:t>
            </a:r>
            <a:endParaRPr lang="ru-RU" sz="1800" dirty="0" smtClean="0">
              <a:solidFill>
                <a:schemeClr val="bg1"/>
              </a:solidFill>
            </a:endParaRPr>
          </a:p>
          <a:p>
            <a:pPr indent="360000" algn="l"/>
            <a:r>
              <a:rPr lang="ru-RU" sz="1800" u="sng" dirty="0" smtClean="0">
                <a:solidFill>
                  <a:schemeClr val="bg1"/>
                </a:solidFill>
              </a:rPr>
              <a:t>Интерес </a:t>
            </a:r>
            <a:r>
              <a:rPr lang="ru-RU" sz="1800" u="sng" dirty="0">
                <a:solidFill>
                  <a:schemeClr val="bg1"/>
                </a:solidFill>
              </a:rPr>
              <a:t>читателя может привлечь и то, что</a:t>
            </a:r>
            <a:r>
              <a:rPr lang="ru-RU" sz="1800" dirty="0">
                <a:solidFill>
                  <a:schemeClr val="bg1"/>
                </a:solidFill>
              </a:rPr>
              <a:t> Лермонтов учит нас ценить других, принимать их и уметь сострадать. Поэтому мы сочувствуем, на первый взгляд, черствому и жестокому Печорину в романе «Герой нашего времени». Писатель возбуждает в нас одно из самых прекрасных чувств – это сострадание</a:t>
            </a:r>
            <a:r>
              <a:rPr lang="ru-RU" sz="1800" dirty="0" smtClean="0">
                <a:solidFill>
                  <a:schemeClr val="bg1"/>
                </a:solidFill>
              </a:rPr>
              <a:t>.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642" y="4864072"/>
            <a:ext cx="5400600" cy="156966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600" b="1" dirty="0" smtClean="0">
                <a:solidFill>
                  <a:srgbClr val="002060"/>
                </a:solidFill>
              </a:rPr>
              <a:t>Во </a:t>
            </a:r>
            <a:r>
              <a:rPr lang="ru-RU" sz="1600" b="1" dirty="0">
                <a:solidFill>
                  <a:srgbClr val="002060"/>
                </a:solidFill>
              </a:rPr>
              <a:t>вступлении </a:t>
            </a:r>
            <a:r>
              <a:rPr lang="ru-RU" sz="1600" b="1" dirty="0" smtClean="0">
                <a:solidFill>
                  <a:srgbClr val="002060"/>
                </a:solidFill>
              </a:rPr>
              <a:t>произведена редакторская правка: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002060"/>
                </a:solidFill>
              </a:rPr>
              <a:t>структурно отделена одна </a:t>
            </a:r>
            <a:r>
              <a:rPr lang="ru-RU" sz="1600" b="1" dirty="0">
                <a:solidFill>
                  <a:srgbClr val="002060"/>
                </a:solidFill>
              </a:rPr>
              <a:t>мысль от другой, 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002060"/>
                </a:solidFill>
              </a:rPr>
              <a:t>слегка изменен </a:t>
            </a:r>
            <a:r>
              <a:rPr lang="ru-RU" sz="1600" b="1" dirty="0">
                <a:solidFill>
                  <a:srgbClr val="002060"/>
                </a:solidFill>
              </a:rPr>
              <a:t>порядок предложений, 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002060"/>
                </a:solidFill>
              </a:rPr>
              <a:t>убраны </a:t>
            </a:r>
            <a:r>
              <a:rPr lang="ru-RU" sz="1600" b="1" dirty="0">
                <a:solidFill>
                  <a:srgbClr val="002060"/>
                </a:solidFill>
              </a:rPr>
              <a:t>необоснованные повторы и упоминание о поэме «Мцыри», о которой в главной части </a:t>
            </a:r>
            <a:r>
              <a:rPr lang="ru-RU" sz="1600" b="1" dirty="0" smtClean="0">
                <a:solidFill>
                  <a:srgbClr val="002060"/>
                </a:solidFill>
              </a:rPr>
              <a:t>упоминаться не будет.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05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825" y="190367"/>
            <a:ext cx="6584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Введение итогового сочинения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в 2014—2015 учебном году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179512" y="1270859"/>
            <a:ext cx="7128792" cy="410881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285750" indent="-285750" algn="l" eaLnBrk="1" hangingPunct="1">
              <a:buFont typeface="Arial" panose="020B0604020202020204" pitchFamily="34" charset="0"/>
              <a:buChar char="•"/>
              <a:defRPr/>
            </a:pPr>
            <a:r>
              <a:rPr lang="ru-RU" altLang="ru-RU" sz="1600" b="1" dirty="0" smtClean="0">
                <a:solidFill>
                  <a:schemeClr val="bg1"/>
                </a:solidFill>
                <a:cs typeface="Arial" charset="0"/>
              </a:rPr>
              <a:t>Цель замены бывшего выпускного сочинения ЕГЭ по русскому языку и по литературе </a:t>
            </a:r>
            <a:r>
              <a:rPr lang="ru-RU" sz="1600" b="1" dirty="0">
                <a:solidFill>
                  <a:schemeClr val="bg1"/>
                </a:solidFill>
              </a:rPr>
              <a:t>– </a:t>
            </a:r>
            <a:r>
              <a:rPr lang="ru-RU" altLang="ru-RU" sz="1600" b="1" dirty="0" smtClean="0">
                <a:solidFill>
                  <a:schemeClr val="bg1"/>
                </a:solidFill>
                <a:cs typeface="Arial" charset="0"/>
              </a:rPr>
              <a:t>поставить заслон списыванию готовых сочинений и их тиражированию издательствами.</a:t>
            </a:r>
          </a:p>
          <a:p>
            <a:pPr marL="285750" indent="-285750" algn="l" eaLnBrk="1" hangingPunct="1">
              <a:buFont typeface="Arial" panose="020B0604020202020204" pitchFamily="34" charset="0"/>
              <a:buChar char="•"/>
              <a:defRPr/>
            </a:pPr>
            <a:r>
              <a:rPr lang="ru-RU" altLang="ru-RU" sz="1600" b="1" dirty="0" smtClean="0">
                <a:solidFill>
                  <a:schemeClr val="bg1"/>
                </a:solidFill>
                <a:cs typeface="Arial" charset="0"/>
              </a:rPr>
              <a:t>Возврат к сочинению обусловлен падением грамотности, интереса к чтению, речевой и читательской культуры выпускников школ и сочинение стало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«формой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промежуточной аттестации для допуска к ЕГЭ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altLang="ru-RU" sz="1600" b="1" dirty="0" smtClean="0">
                <a:solidFill>
                  <a:schemeClr val="bg1"/>
                </a:solidFill>
                <a:cs typeface="Arial" charset="0"/>
              </a:rPr>
              <a:t>.</a:t>
            </a:r>
          </a:p>
          <a:p>
            <a:pPr marL="285750" indent="-285750" algn="l">
              <a:spcBef>
                <a:spcPts val="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sz="1600" b="1" dirty="0">
                <a:solidFill>
                  <a:schemeClr val="bg1"/>
                </a:solidFill>
              </a:rPr>
              <a:t>Разработано 5 открытых тематических направлений, в рамках которых созданы закрытые комплекты тем по часовым поясам (открыты 3.12.14 г</a:t>
            </a:r>
            <a:r>
              <a:rPr lang="ru-RU" altLang="ru-RU" sz="1600" b="1" dirty="0" smtClean="0">
                <a:solidFill>
                  <a:schemeClr val="bg1"/>
                </a:solidFill>
              </a:rPr>
              <a:t>.). </a:t>
            </a:r>
            <a:r>
              <a:rPr lang="en-US" altLang="ru-RU" sz="1600" b="1" dirty="0" smtClean="0">
                <a:solidFill>
                  <a:schemeClr val="tx1"/>
                </a:solidFill>
                <a:hlinkClick r:id="rId2"/>
              </a:rPr>
              <a:t>http</a:t>
            </a:r>
            <a:r>
              <a:rPr lang="en-US" altLang="ru-RU" sz="1600" b="1" dirty="0">
                <a:solidFill>
                  <a:schemeClr val="tx1"/>
                </a:solidFill>
                <a:hlinkClick r:id="rId2"/>
              </a:rPr>
              <a:t>://sochinenie11.ru/novosti/256-vse-</a:t>
            </a:r>
            <a:r>
              <a:rPr lang="ru-RU" altLang="ru-RU" sz="1600" b="1" dirty="0">
                <a:solidFill>
                  <a:schemeClr val="tx1"/>
                </a:solidFill>
                <a:hlinkClick r:id="rId2"/>
              </a:rPr>
              <a:t> </a:t>
            </a:r>
            <a:r>
              <a:rPr lang="en-US" altLang="ru-RU" sz="1600" b="1" dirty="0" smtClean="0">
                <a:solidFill>
                  <a:schemeClr val="tx1"/>
                </a:solidFill>
                <a:hlinkClick r:id="rId2"/>
              </a:rPr>
              <a:t>temy-sochineniy-3-</a:t>
            </a:r>
            <a:r>
              <a:rPr lang="ru-RU" altLang="ru-RU" sz="1600" b="1" dirty="0" smtClean="0">
                <a:solidFill>
                  <a:schemeClr val="tx1"/>
                </a:solidFill>
                <a:hlinkClick r:id="rId2"/>
              </a:rPr>
              <a:t> </a:t>
            </a:r>
            <a:r>
              <a:rPr lang="en-US" altLang="ru-RU" sz="1600" b="1" dirty="0" smtClean="0">
                <a:solidFill>
                  <a:schemeClr val="tx1"/>
                </a:solidFill>
                <a:hlinkClick r:id="rId2"/>
              </a:rPr>
              <a:t>dekabrya.html</a:t>
            </a:r>
            <a:endParaRPr lang="ru-RU" altLang="ru-RU" sz="1600" b="1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dirty="0" smtClean="0">
                <a:solidFill>
                  <a:schemeClr val="bg1"/>
                </a:solidFill>
              </a:rPr>
              <a:t>Созданы нормативно-методические </a:t>
            </a:r>
            <a:r>
              <a:rPr lang="ru-RU" sz="1600" b="1" dirty="0">
                <a:solidFill>
                  <a:schemeClr val="bg1"/>
                </a:solidFill>
              </a:rPr>
              <a:t>материалы по проведению итогового сочинения  для выпускников организаций, реализующих образовательные программы среднего общего </a:t>
            </a:r>
            <a:r>
              <a:rPr lang="ru-RU" sz="1600" b="1" dirty="0" smtClean="0">
                <a:solidFill>
                  <a:schemeClr val="bg1"/>
                </a:solidFill>
              </a:rPr>
              <a:t>образования.</a:t>
            </a:r>
          </a:p>
          <a:p>
            <a:pPr algn="l">
              <a:spcBef>
                <a:spcPts val="20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</a:rPr>
              <a:t>    </a:t>
            </a:r>
            <a:r>
              <a:rPr lang="ru-RU" sz="1600" b="1" dirty="0" smtClean="0">
                <a:solidFill>
                  <a:srgbClr val="002060"/>
                </a:solidFill>
                <a:hlinkClick r:id="rId3"/>
              </a:rPr>
              <a:t> </a:t>
            </a:r>
            <a:r>
              <a:rPr lang="en-US" sz="1600" b="1" dirty="0" smtClean="0">
                <a:solidFill>
                  <a:srgbClr val="002060"/>
                </a:solidFill>
                <a:hlinkClick r:id="rId3"/>
              </a:rPr>
              <a:t>http</a:t>
            </a:r>
            <a:r>
              <a:rPr lang="en-US" sz="1600" b="1" dirty="0">
                <a:solidFill>
                  <a:srgbClr val="002060"/>
                </a:solidFill>
                <a:hlinkClick r:id="rId3"/>
              </a:rPr>
              <a:t>://www.fipi.ru/ege-i-gve-11/itogovoe-sochinenie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endParaRPr lang="ru-RU" altLang="ru-RU" sz="1600" b="1" dirty="0" smtClean="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7" name="Picture 8" descr="http://bookcube.ru/uploads/taginator/Jan-2013/otvety-o.a.xolodova-4-klas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610" y="332656"/>
            <a:ext cx="1419301" cy="2232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2" descr="http://www.bookin.org.ru/book/60998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0322" y="2276872"/>
            <a:ext cx="1474690" cy="230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http://nosmoke.chitai-gorod.ru/upload/iblock/d59/d59cfd6f031ce86d874e4ae8be5f80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164" y="4120049"/>
            <a:ext cx="1638830" cy="2597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79512" y="5783972"/>
            <a:ext cx="6964652" cy="92333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C00000"/>
                </a:solidFill>
              </a:rPr>
              <a:t>NB</a:t>
            </a: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1800" dirty="0" smtClean="0">
                <a:solidFill>
                  <a:srgbClr val="002060"/>
                </a:solidFill>
              </a:rPr>
              <a:t>Успешное написание итогового сочинения 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обеспечивает допуск к ЕГЭ и может добавить до 10 баллов 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к результатам ЕГЭ при поступлении в вуз  </a:t>
            </a:r>
            <a:endParaRPr lang="ru-RU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72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60648"/>
            <a:ext cx="8712968" cy="643253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Главная часть сочинения</a:t>
            </a:r>
            <a:r>
              <a:rPr lang="ru-RU" dirty="0">
                <a:solidFill>
                  <a:srgbClr val="002060"/>
                </a:solidFill>
              </a:rPr>
              <a:t>:</a:t>
            </a:r>
          </a:p>
          <a:p>
            <a:pPr algn="l"/>
            <a:r>
              <a:rPr lang="ru-RU" sz="1400" dirty="0">
                <a:solidFill>
                  <a:schemeClr val="bg1"/>
                </a:solidFill>
              </a:rPr>
              <a:t>В романе «Герой нашего времени» автор в полной мере раскрывает «историю души человеческой». (Это первый в литературе психологический роман.) Одной из особенностей романа является то, что главы расположены в хронологически неверном порядке: «Бела», «Максим </a:t>
            </a:r>
            <a:r>
              <a:rPr lang="ru-RU" sz="1400" dirty="0" err="1">
                <a:solidFill>
                  <a:schemeClr val="bg1"/>
                </a:solidFill>
              </a:rPr>
              <a:t>Максимыч</a:t>
            </a:r>
            <a:r>
              <a:rPr lang="ru-RU" sz="1400" dirty="0">
                <a:solidFill>
                  <a:schemeClr val="bg1"/>
                </a:solidFill>
              </a:rPr>
              <a:t>», «Тамань», «Княжна Мери», «Фаталист». Однако даже Белинский заметил, что если восстановить хронологию, то в итоге мы получим не один из великих романов, а лишь набор неплохих рассказов. Так почему же это произведение может существовать только в данном, хронологически нарушенном виде? Все потому, что именно при таком построении мы все глубже проникаем в душу Печорина. В главе «Бела» мы видим его глазами добродушного, малообразованного Максима </a:t>
            </a:r>
            <a:r>
              <a:rPr lang="ru-RU" sz="1400" dirty="0" err="1">
                <a:solidFill>
                  <a:schemeClr val="bg1"/>
                </a:solidFill>
              </a:rPr>
              <a:t>Максимыча</a:t>
            </a:r>
            <a:r>
              <a:rPr lang="ru-RU" sz="1400" dirty="0">
                <a:solidFill>
                  <a:schemeClr val="bg1"/>
                </a:solidFill>
              </a:rPr>
              <a:t>. В следующей главе мы наблюдаем его уже глазами самого автора, человека высокого ума. Но все это дает нам лишь поверхностное описание героя. Настоящего, истинного, противоречивого и сложного Печорина мы узнаем только через его дневник. Ведь что такое дневник? Это та вещь, куда мы записываем буквально все о себе, не стараясь что-то приукрасить или где-то слукавить, потому что </a:t>
            </a:r>
            <a:r>
              <a:rPr lang="ru-RU" sz="1400" dirty="0" err="1">
                <a:solidFill>
                  <a:schemeClr val="bg1"/>
                </a:solidFill>
              </a:rPr>
              <a:t>пишим</a:t>
            </a:r>
            <a:r>
              <a:rPr lang="ru-RU" sz="1400" dirty="0">
                <a:solidFill>
                  <a:schemeClr val="bg1"/>
                </a:solidFill>
              </a:rPr>
              <a:t> для себя, а не на публику. Мы могли бы возненавидеть и осудить Печорина за его страшный «металлический» смех в главе «Бела», за то, как он обошелся с Максимом </a:t>
            </a:r>
            <a:r>
              <a:rPr lang="ru-RU" sz="1400" dirty="0" err="1">
                <a:solidFill>
                  <a:schemeClr val="bg1"/>
                </a:solidFill>
              </a:rPr>
              <a:t>Максимычем</a:t>
            </a:r>
            <a:r>
              <a:rPr lang="ru-RU" sz="1400" dirty="0">
                <a:solidFill>
                  <a:schemeClr val="bg1"/>
                </a:solidFill>
              </a:rPr>
              <a:t> в главе «Максим </a:t>
            </a:r>
            <a:r>
              <a:rPr lang="ru-RU" sz="1400" dirty="0" err="1">
                <a:solidFill>
                  <a:schemeClr val="bg1"/>
                </a:solidFill>
              </a:rPr>
              <a:t>Максимыч</a:t>
            </a:r>
            <a:r>
              <a:rPr lang="ru-RU" sz="1400" dirty="0">
                <a:solidFill>
                  <a:schemeClr val="bg1"/>
                </a:solidFill>
              </a:rPr>
              <a:t>», со слепым мальчиком в главе «Тамань». И, конечно, мы не забудем, как он использовал княжну Мери для удовлетворения собственного самолюбия. После всего этого мы могли бы сделать вывод, что Печорин – это самовлюбленный, жестокий, неспособный испытывать искренние чувства человек. Но нас что-то останавливает, мы не можем этого сказать, а даже наоборот, жалеем его, сочувствуем ему. И в этом проявляется гений Лермонтова, который учит нас состраданию и пониманию. Прочитав дневник Печорина, мы видим, какой это противоречивый герой, как он мучается от этого. Он чувствует в себе два начала: одно – это добродушный, искренний, ищущий настоящую любовь человек, другое – жестокий, хладнокровный, разрушающий все вокруг себя. Нельзя сказать, что Печорин не может испытывать искренние чувства, не способен сострадать. Вспомним, тот яркий момент, когда он плачет около умершей лошади. А то, что он заболел после смерти Белы, говорит о его искренних переживаниях. Черствый человек никогда бы не смог полюбить так природу, как ей восхищался Печорин. А его теплое отношение к Вере? Он так же, как и все, хочет найти свой путь в жизни, испытать настоящую любовь, но из-за своей противоречивости обречен на непонимание со стороны окружающих и вечное одиночество.</a:t>
            </a:r>
          </a:p>
        </p:txBody>
      </p:sp>
    </p:spTree>
    <p:extLst>
      <p:ext uri="{BB962C8B-B14F-4D97-AF65-F5344CB8AC3E}">
        <p14:creationId xmlns:p14="http://schemas.microsoft.com/office/powerpoint/2010/main" val="122540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1760" y="480367"/>
            <a:ext cx="6220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Редактирование главной части сочинения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3772" y="2204864"/>
            <a:ext cx="852442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 smtClean="0">
                <a:solidFill>
                  <a:schemeClr val="bg1"/>
                </a:solidFill>
              </a:rPr>
              <a:t>Оценка качества главной части сочинения: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Решаются ли в главной части сочинения проблемы, поставленные во вступлении?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Сформулирована ли в главной части сочинения его главная мысль?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Является ли главная часть сочинения  доказательством его главной  мысли?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Можно ли выделить в главной части сочинения смысловые фрагменты, отражающие разные аспекты доказательства его главной мысли?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Логично ли расположение этих смысловых фрагментов в главной части? Логичен ли переход от одной мысли к другой?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Логичны ли рассуждения внутри смысловых фрагментов: тезис, доказательство, примеры, вывод?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Соразмерен ли объем главной части вступлению и заключению?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Связана ли аргументация в смысловых фрагментах с темой сочинения, системой персонажей, проблематикой произведения и т. д.?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www.vremya.ru/images/docs/19738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72" y="260648"/>
            <a:ext cx="1657350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40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8462" y="41614"/>
            <a:ext cx="85790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Главная часть сочинения после редакторской правки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441724"/>
            <a:ext cx="8928992" cy="609397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indent="360000" algn="l"/>
            <a:r>
              <a:rPr lang="ru-RU" sz="1300" b="1" dirty="0">
                <a:solidFill>
                  <a:schemeClr val="bg1"/>
                </a:solidFill>
              </a:rPr>
              <a:t>В романе «Герой нашего времени» автор в полной мере раскрывает «историю души человеческой». (Это первый в </a:t>
            </a:r>
            <a:r>
              <a:rPr lang="ru-RU" sz="1300" b="1" u="sng" dirty="0">
                <a:solidFill>
                  <a:schemeClr val="bg1"/>
                </a:solidFill>
              </a:rPr>
              <a:t>русской</a:t>
            </a:r>
            <a:r>
              <a:rPr lang="ru-RU" sz="1300" b="1" dirty="0">
                <a:solidFill>
                  <a:schemeClr val="bg1"/>
                </a:solidFill>
              </a:rPr>
              <a:t> литературе психологический роман.) Одной из </a:t>
            </a:r>
            <a:r>
              <a:rPr lang="ru-RU" sz="1300" b="1" u="sng" dirty="0">
                <a:solidFill>
                  <a:schemeClr val="bg1"/>
                </a:solidFill>
              </a:rPr>
              <a:t>его</a:t>
            </a:r>
            <a:r>
              <a:rPr lang="ru-RU" sz="1300" b="1" dirty="0">
                <a:solidFill>
                  <a:schemeClr val="bg1"/>
                </a:solidFill>
              </a:rPr>
              <a:t> особенностей </a:t>
            </a:r>
            <a:r>
              <a:rPr lang="ru-RU" sz="1300" b="1" strike="sngStrike" dirty="0">
                <a:solidFill>
                  <a:schemeClr val="bg1"/>
                </a:solidFill>
              </a:rPr>
              <a:t>романа</a:t>
            </a:r>
            <a:r>
              <a:rPr lang="ru-RU" sz="1300" b="1" dirty="0">
                <a:solidFill>
                  <a:schemeClr val="bg1"/>
                </a:solidFill>
              </a:rPr>
              <a:t> является то, что главы расположены в хронологически неверном порядке: «Бела», «Максим </a:t>
            </a:r>
            <a:r>
              <a:rPr lang="ru-RU" sz="1300" b="1" dirty="0" err="1">
                <a:solidFill>
                  <a:schemeClr val="bg1"/>
                </a:solidFill>
              </a:rPr>
              <a:t>Максимыч</a:t>
            </a:r>
            <a:r>
              <a:rPr lang="ru-RU" sz="1300" b="1" dirty="0">
                <a:solidFill>
                  <a:schemeClr val="bg1"/>
                </a:solidFill>
              </a:rPr>
              <a:t>», «Тамань», «Княжна Мери», «Фаталист». Однако даже Белинский заметил, что если восстановить хронологию, то в итоге мы получим не один из великих романов, а лишь набор неплохих рассказов. Так почему же это произведение может существовать только в данном, хронологически нарушенном виде? Все потому, что именно при таком построении мы все глубже проникаем в душу Печорина. В главе «Бела» мы видим его глазами добродушного, малообразованного Максима </a:t>
            </a:r>
            <a:r>
              <a:rPr lang="ru-RU" sz="1300" b="1" dirty="0" err="1">
                <a:solidFill>
                  <a:schemeClr val="bg1"/>
                </a:solidFill>
              </a:rPr>
              <a:t>Максимыча</a:t>
            </a:r>
            <a:r>
              <a:rPr lang="ru-RU" sz="1300" b="1" dirty="0">
                <a:solidFill>
                  <a:schemeClr val="bg1"/>
                </a:solidFill>
              </a:rPr>
              <a:t>. В следующей главе мы наблюдаем его уже глазами </a:t>
            </a:r>
            <a:r>
              <a:rPr lang="ru-RU" sz="1300" b="1" strike="sngStrike" dirty="0">
                <a:solidFill>
                  <a:schemeClr val="bg1"/>
                </a:solidFill>
              </a:rPr>
              <a:t>самого автора</a:t>
            </a:r>
            <a:r>
              <a:rPr lang="ru-RU" sz="1300" b="1" dirty="0">
                <a:solidFill>
                  <a:schemeClr val="bg1"/>
                </a:solidFill>
              </a:rPr>
              <a:t> </a:t>
            </a:r>
            <a:r>
              <a:rPr lang="ru-RU" sz="1300" b="1" u="sng" dirty="0">
                <a:solidFill>
                  <a:schemeClr val="bg1"/>
                </a:solidFill>
              </a:rPr>
              <a:t>странствующего офицера</a:t>
            </a:r>
            <a:r>
              <a:rPr lang="ru-RU" sz="1300" b="1" dirty="0">
                <a:solidFill>
                  <a:schemeClr val="bg1"/>
                </a:solidFill>
              </a:rPr>
              <a:t>, человека высокого ума. Но все это дает нам лишь поверхностное описание героя. Настоящего, истинного, противоречивого и сложного Печорина мы узнаем только через его дневник. Ведь что такое дневник? Это та вещь, куда мы записываем буквально все о себе, не стараясь что-то приукрасить или где-то слукавить, потому что </a:t>
            </a:r>
            <a:r>
              <a:rPr lang="ru-RU" sz="1300" b="1" dirty="0" err="1">
                <a:solidFill>
                  <a:schemeClr val="bg1"/>
                </a:solidFill>
              </a:rPr>
              <a:t>пишим</a:t>
            </a:r>
            <a:r>
              <a:rPr lang="ru-RU" sz="1300" b="1" dirty="0">
                <a:solidFill>
                  <a:schemeClr val="bg1"/>
                </a:solidFill>
              </a:rPr>
              <a:t> для себя, а не на публику. </a:t>
            </a:r>
            <a:r>
              <a:rPr lang="ru-RU" sz="1300" b="1" u="sng" dirty="0">
                <a:solidFill>
                  <a:schemeClr val="bg1"/>
                </a:solidFill>
              </a:rPr>
              <a:t>Дневник Печорина помогает современному читателю</a:t>
            </a:r>
            <a:r>
              <a:rPr lang="ru-RU" sz="1300" b="1" dirty="0">
                <a:solidFill>
                  <a:schemeClr val="bg1"/>
                </a:solidFill>
              </a:rPr>
              <a:t> </a:t>
            </a:r>
            <a:r>
              <a:rPr lang="ru-RU" sz="1300" b="1" u="sng" dirty="0">
                <a:solidFill>
                  <a:schemeClr val="bg1"/>
                </a:solidFill>
              </a:rPr>
              <a:t>разгадывать внутреннюю сущность героя, и это действительно интересно.</a:t>
            </a:r>
            <a:endParaRPr lang="ru-RU" sz="1300" b="1" dirty="0">
              <a:solidFill>
                <a:schemeClr val="bg1"/>
              </a:solidFill>
            </a:endParaRPr>
          </a:p>
          <a:p>
            <a:pPr indent="360000" algn="l"/>
            <a:r>
              <a:rPr lang="ru-RU" sz="1300" b="1" dirty="0">
                <a:solidFill>
                  <a:schemeClr val="bg1"/>
                </a:solidFill>
              </a:rPr>
              <a:t>Мы могли бы возненавидеть и осудить Печорина за его страшный «металлический» смех в главе «Бела», за то, как он обошелся с Максимом </a:t>
            </a:r>
            <a:r>
              <a:rPr lang="ru-RU" sz="1300" b="1" dirty="0" err="1">
                <a:solidFill>
                  <a:schemeClr val="bg1"/>
                </a:solidFill>
              </a:rPr>
              <a:t>Максимычем</a:t>
            </a:r>
            <a:r>
              <a:rPr lang="ru-RU" sz="1300" b="1" dirty="0">
                <a:solidFill>
                  <a:schemeClr val="bg1"/>
                </a:solidFill>
              </a:rPr>
              <a:t> в главе «Максим </a:t>
            </a:r>
            <a:r>
              <a:rPr lang="ru-RU" sz="1300" b="1" dirty="0" err="1">
                <a:solidFill>
                  <a:schemeClr val="bg1"/>
                </a:solidFill>
              </a:rPr>
              <a:t>Максимыч</a:t>
            </a:r>
            <a:r>
              <a:rPr lang="ru-RU" sz="1300" b="1" dirty="0">
                <a:solidFill>
                  <a:schemeClr val="bg1"/>
                </a:solidFill>
              </a:rPr>
              <a:t>», со слепым мальчиком в главе «Тамань». И, конечно, мы не забудем, как он использовал княжну Мери для удовлетворения собственного самолюбия. После всего этого мы могли бы сделать вывод, что Печорин – это самовлюбленный, жестокий, </a:t>
            </a:r>
            <a:r>
              <a:rPr lang="ru-RU" sz="1300" b="1" dirty="0" smtClean="0">
                <a:solidFill>
                  <a:schemeClr val="bg1"/>
                </a:solidFill>
              </a:rPr>
              <a:t>не способный </a:t>
            </a:r>
            <a:r>
              <a:rPr lang="ru-RU" sz="1300" b="1" dirty="0">
                <a:solidFill>
                  <a:schemeClr val="bg1"/>
                </a:solidFill>
              </a:rPr>
              <a:t>испытывать искренние чувства человек. Но </a:t>
            </a:r>
            <a:r>
              <a:rPr lang="ru-RU" sz="1300" b="1" u="sng" dirty="0" smtClean="0">
                <a:solidFill>
                  <a:schemeClr val="bg1"/>
                </a:solidFill>
              </a:rPr>
              <a:t>интересно, что </a:t>
            </a:r>
            <a:r>
              <a:rPr lang="ru-RU" sz="1300" b="1" dirty="0" smtClean="0">
                <a:solidFill>
                  <a:schemeClr val="bg1"/>
                </a:solidFill>
              </a:rPr>
              <a:t>нас </a:t>
            </a:r>
            <a:r>
              <a:rPr lang="ru-RU" sz="1300" b="1" dirty="0">
                <a:solidFill>
                  <a:schemeClr val="bg1"/>
                </a:solidFill>
              </a:rPr>
              <a:t>что-то останавливает, мы не можем этого сказать, а даже наоборот, жалеем его, сочувствуем ему. </a:t>
            </a:r>
            <a:endParaRPr lang="ru-RU" sz="1300" b="1" dirty="0" smtClean="0">
              <a:solidFill>
                <a:schemeClr val="bg1"/>
              </a:solidFill>
            </a:endParaRPr>
          </a:p>
          <a:p>
            <a:pPr indent="360000" algn="l"/>
            <a:r>
              <a:rPr lang="ru-RU" sz="1300" b="1" dirty="0" smtClean="0">
                <a:solidFill>
                  <a:schemeClr val="bg1"/>
                </a:solidFill>
              </a:rPr>
              <a:t>Прочитав </a:t>
            </a:r>
            <a:r>
              <a:rPr lang="ru-RU" sz="1300" b="1" dirty="0">
                <a:solidFill>
                  <a:schemeClr val="bg1"/>
                </a:solidFill>
              </a:rPr>
              <a:t>дневник Печорина, мы видим, какой это противоречивый герой, как он мучается от этого. Он чувствует в себе два начала: одно – это добродушный, искренний, ищущий настоящую любовь человек, другое – жестокий, хладнокровный, разрушающий все вокруг себя. Нельзя сказать, что Печорин не может испытывать искренние чувства, не способен сострадать. Вспомним, тот яркий момент, когда он плачет около умершей лошади. А то, что он заболел после смерти Белы, говорит о его искренних переживаниях. Черствый человек никогда бы не смог </a:t>
            </a:r>
            <a:r>
              <a:rPr lang="ru-RU" sz="1300" b="1" u="sng" dirty="0" smtClean="0">
                <a:solidFill>
                  <a:schemeClr val="bg1"/>
                </a:solidFill>
              </a:rPr>
              <a:t>восхищаться природой</a:t>
            </a:r>
            <a:r>
              <a:rPr lang="ru-RU" sz="1300" b="1" dirty="0" smtClean="0">
                <a:solidFill>
                  <a:schemeClr val="bg1"/>
                </a:solidFill>
              </a:rPr>
              <a:t>, как  </a:t>
            </a:r>
            <a:r>
              <a:rPr lang="ru-RU" sz="1300" b="1" dirty="0">
                <a:solidFill>
                  <a:schemeClr val="bg1"/>
                </a:solidFill>
              </a:rPr>
              <a:t>Печорин. </a:t>
            </a:r>
            <a:r>
              <a:rPr lang="ru-RU" sz="1300" b="1" dirty="0" smtClean="0">
                <a:solidFill>
                  <a:schemeClr val="bg1"/>
                </a:solidFill>
              </a:rPr>
              <a:t> А </a:t>
            </a:r>
            <a:r>
              <a:rPr lang="ru-RU" sz="1300" b="1" dirty="0">
                <a:solidFill>
                  <a:schemeClr val="bg1"/>
                </a:solidFill>
              </a:rPr>
              <a:t>его теплое отношение к Вере? </a:t>
            </a:r>
            <a:r>
              <a:rPr lang="ru-RU" sz="1300" b="1" u="sng" dirty="0" smtClean="0">
                <a:solidFill>
                  <a:schemeClr val="bg1"/>
                </a:solidFill>
              </a:rPr>
              <a:t>Интересно, что </a:t>
            </a:r>
            <a:r>
              <a:rPr lang="ru-RU" sz="1300" b="1" dirty="0" smtClean="0">
                <a:solidFill>
                  <a:schemeClr val="bg1"/>
                </a:solidFill>
              </a:rPr>
              <a:t>он </a:t>
            </a:r>
            <a:r>
              <a:rPr lang="ru-RU" sz="1300" b="1" dirty="0">
                <a:solidFill>
                  <a:schemeClr val="bg1"/>
                </a:solidFill>
              </a:rPr>
              <a:t>так же, как и все, хочет найти свой путь в жизни, испытать настоящую любовь, но из-за своей противоречивости обречен на непонимание со стороны окружающих и вечное одиночество. </a:t>
            </a:r>
            <a:r>
              <a:rPr lang="ru-RU" sz="1300" b="1" u="sng" dirty="0">
                <a:solidFill>
                  <a:schemeClr val="bg1"/>
                </a:solidFill>
              </a:rPr>
              <a:t>Поэтому читатель сочувствует герою. И в этом проявляется гений Лермонтова, который учит нас состраданию и пониманию</a:t>
            </a:r>
            <a:r>
              <a:rPr lang="ru-RU" sz="1300" b="1" u="sng" dirty="0" smtClean="0">
                <a:solidFill>
                  <a:schemeClr val="bg1"/>
                </a:solidFill>
              </a:rPr>
              <a:t>.</a:t>
            </a:r>
            <a:endParaRPr lang="ru-RU" sz="1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60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20041" y="221550"/>
            <a:ext cx="19286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Заключение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9752" y="785026"/>
            <a:ext cx="6578804" cy="18158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indent="360000" algn="l"/>
            <a:r>
              <a:rPr lang="ru-RU" sz="1600" dirty="0">
                <a:solidFill>
                  <a:schemeClr val="bg1"/>
                </a:solidFill>
              </a:rPr>
              <a:t>Современному читателю будет интересно читать Лермонтова, так как он сможет стать более чутким к другим, более понимающим и, самое главное, он вспомнит, что одно из главных человеческих качеств – это сострадание. Мы не любим копаться в душе другого, любим сразу ставить штампы людям, даже не зная их сущности. Прочитав Лермонтова, мы научимся ценить духовный мир других и тем самым обогащать свой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63739" y="2654987"/>
            <a:ext cx="4980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Заключение после редакторской правки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8379" y="3074044"/>
            <a:ext cx="8671273" cy="18158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indent="360000" algn="l"/>
            <a:r>
              <a:rPr lang="ru-RU" sz="1600" dirty="0">
                <a:solidFill>
                  <a:schemeClr val="bg1"/>
                </a:solidFill>
              </a:rPr>
              <a:t>Современному читателю будет интересно читать Лермонтова, </a:t>
            </a:r>
            <a:r>
              <a:rPr lang="ru-RU" sz="1600" u="sng" dirty="0">
                <a:solidFill>
                  <a:schemeClr val="bg1"/>
                </a:solidFill>
              </a:rPr>
              <a:t>потому что проникать в души людей и разгадывать их сущность очень увлекательно, потому что в современном мире утрачивается </a:t>
            </a:r>
            <a:r>
              <a:rPr lang="ru-RU" sz="1600" dirty="0">
                <a:solidFill>
                  <a:schemeClr val="bg1"/>
                </a:solidFill>
              </a:rPr>
              <a:t>одно из главных человеческих качеств – сострадание, </a:t>
            </a:r>
            <a:r>
              <a:rPr lang="ru-RU" sz="1600" u="sng" dirty="0">
                <a:solidFill>
                  <a:schemeClr val="bg1"/>
                </a:solidFill>
              </a:rPr>
              <a:t>которое писатель помогает нам не потерять.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endParaRPr lang="ru-RU" sz="1600" dirty="0" smtClean="0">
              <a:solidFill>
                <a:schemeClr val="bg1"/>
              </a:solidFill>
            </a:endParaRPr>
          </a:p>
          <a:p>
            <a:pPr indent="360000" algn="l"/>
            <a:r>
              <a:rPr lang="ru-RU" sz="1600" u="sng" dirty="0" smtClean="0">
                <a:solidFill>
                  <a:schemeClr val="bg1"/>
                </a:solidFill>
              </a:rPr>
              <a:t>Читать </a:t>
            </a:r>
            <a:r>
              <a:rPr lang="ru-RU" sz="1600" u="sng" dirty="0">
                <a:solidFill>
                  <a:schemeClr val="bg1"/>
                </a:solidFill>
              </a:rPr>
              <a:t>Лермонтова не только интересно, но и полезно, потому что, разбираясь в его героях,</a:t>
            </a:r>
            <a:r>
              <a:rPr lang="ru-RU" sz="1600" dirty="0">
                <a:solidFill>
                  <a:schemeClr val="bg1"/>
                </a:solidFill>
              </a:rPr>
              <a:t> мы </a:t>
            </a:r>
            <a:r>
              <a:rPr lang="ru-RU" sz="1600" dirty="0" smtClean="0">
                <a:solidFill>
                  <a:schemeClr val="bg1"/>
                </a:solidFill>
              </a:rPr>
              <a:t>научимся </a:t>
            </a:r>
            <a:r>
              <a:rPr lang="ru-RU" sz="1600" dirty="0">
                <a:solidFill>
                  <a:schemeClr val="bg1"/>
                </a:solidFill>
              </a:rPr>
              <a:t>понимать и ценить духовный мир других </a:t>
            </a:r>
            <a:r>
              <a:rPr lang="ru-RU" sz="1600" u="sng" dirty="0">
                <a:solidFill>
                  <a:schemeClr val="bg1"/>
                </a:solidFill>
              </a:rPr>
              <a:t>людей</a:t>
            </a:r>
            <a:r>
              <a:rPr lang="ru-RU" sz="1600" dirty="0">
                <a:solidFill>
                  <a:schemeClr val="bg1"/>
                </a:solidFill>
              </a:rPr>
              <a:t> и тем самым обогащать свой, сможем стать более чуткими </a:t>
            </a:r>
            <a:r>
              <a:rPr lang="ru-RU" sz="1600" strike="sngStrike" dirty="0">
                <a:solidFill>
                  <a:schemeClr val="bg1"/>
                </a:solidFill>
              </a:rPr>
              <a:t>к другим</a:t>
            </a:r>
            <a:r>
              <a:rPr lang="ru-RU" sz="1600" dirty="0">
                <a:solidFill>
                  <a:schemeClr val="bg1"/>
                </a:solidFill>
              </a:rPr>
              <a:t>, более понимающими. </a:t>
            </a:r>
          </a:p>
        </p:txBody>
      </p:sp>
      <p:pic>
        <p:nvPicPr>
          <p:cNvPr id="9" name="Picture 2" descr="Молодеж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79" y="252353"/>
            <a:ext cx="1900220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36096" y="4897554"/>
            <a:ext cx="3473556" cy="181588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sz="1600" dirty="0" smtClean="0">
                <a:solidFill>
                  <a:srgbClr val="002060"/>
                </a:solidFill>
              </a:rPr>
              <a:t>Оценка качества заключения: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600" dirty="0" smtClean="0"/>
              <a:t>Есть </a:t>
            </a:r>
            <a:r>
              <a:rPr lang="ru-RU" sz="1600" dirty="0"/>
              <a:t>ли в </a:t>
            </a:r>
            <a:r>
              <a:rPr lang="ru-RU" sz="1600" dirty="0" smtClean="0"/>
              <a:t>заключении связь со вступлением?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ru-RU" sz="1600" dirty="0" smtClean="0"/>
              <a:t>Содержит </a:t>
            </a:r>
            <a:r>
              <a:rPr lang="ru-RU" sz="1600" dirty="0"/>
              <a:t>ли заключение краткий и точный ответ на вопрос темы или сжатый итог всего рассуждения</a:t>
            </a:r>
            <a:r>
              <a:rPr lang="ru-RU" sz="1600" dirty="0" smtClean="0"/>
              <a:t>?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259641" y="4889926"/>
            <a:ext cx="5176455" cy="181588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600" i="1" dirty="0" smtClean="0">
                <a:solidFill>
                  <a:srgbClr val="002060"/>
                </a:solidFill>
              </a:rPr>
              <a:t>В заключении произведена редакторская правка: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сделаны выводы по двум проблемам, поставленным во вступлении;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убрано предложение, содержащее мысль, не являющуюся выводом;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уточнена мысль о том,  почему читать Лермонтова не только интересно, но и полезно.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57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19" y="180951"/>
            <a:ext cx="61206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Критерии оценки </a:t>
            </a:r>
            <a:r>
              <a:rPr lang="ru-RU" alt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итогового </a:t>
            </a:r>
            <a:r>
              <a:rPr lang="ru-RU" alt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сочинения в школе 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219" y="1565946"/>
            <a:ext cx="882183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0"/>
              </a:spcBef>
              <a:defRPr/>
            </a:pPr>
            <a:r>
              <a:rPr lang="ru-RU" altLang="ru-RU" sz="1600" b="1" dirty="0" smtClean="0">
                <a:solidFill>
                  <a:srgbClr val="002060"/>
                </a:solidFill>
              </a:rPr>
              <a:t>1. Соответствие </a:t>
            </a:r>
            <a:r>
              <a:rPr lang="ru-RU" altLang="ru-RU" sz="1600" b="1" dirty="0">
                <a:solidFill>
                  <a:srgbClr val="002060"/>
                </a:solidFill>
              </a:rPr>
              <a:t>теме. </a:t>
            </a:r>
          </a:p>
          <a:p>
            <a:pPr algn="l">
              <a:spcBef>
                <a:spcPts val="0"/>
              </a:spcBef>
              <a:defRPr/>
            </a:pPr>
            <a:r>
              <a:rPr lang="ru-RU" altLang="ru-RU" sz="1600" dirty="0" smtClean="0">
                <a:solidFill>
                  <a:schemeClr val="bg1"/>
                </a:solidFill>
              </a:rPr>
              <a:t>Выпускник отвечает на вопрос, или размышляет над </a:t>
            </a:r>
          </a:p>
          <a:p>
            <a:pPr algn="l">
              <a:spcBef>
                <a:spcPts val="0"/>
              </a:spcBef>
              <a:defRPr/>
            </a:pPr>
            <a:r>
              <a:rPr lang="ru-RU" altLang="ru-RU" sz="1600" dirty="0" smtClean="0">
                <a:solidFill>
                  <a:schemeClr val="bg1"/>
                </a:solidFill>
              </a:rPr>
              <a:t>предложенной </a:t>
            </a:r>
            <a:r>
              <a:rPr lang="ru-RU" altLang="ru-RU" sz="1600" dirty="0">
                <a:solidFill>
                  <a:schemeClr val="bg1"/>
                </a:solidFill>
              </a:rPr>
              <a:t>проблемой, или </a:t>
            </a:r>
            <a:r>
              <a:rPr lang="ru-RU" altLang="ru-RU" sz="1600" dirty="0" smtClean="0">
                <a:solidFill>
                  <a:schemeClr val="bg1"/>
                </a:solidFill>
              </a:rPr>
              <a:t>высказывается </a:t>
            </a:r>
            <a:r>
              <a:rPr lang="ru-RU" altLang="ru-RU" sz="1600" dirty="0">
                <a:solidFill>
                  <a:schemeClr val="bg1"/>
                </a:solidFill>
              </a:rPr>
              <a:t>на основе связанных с темой </a:t>
            </a:r>
            <a:r>
              <a:rPr lang="ru-RU" altLang="ru-RU" sz="1600" dirty="0" smtClean="0">
                <a:solidFill>
                  <a:schemeClr val="bg1"/>
                </a:solidFill>
              </a:rPr>
              <a:t>тезисов. </a:t>
            </a:r>
            <a:r>
              <a:rPr lang="ru-RU" altLang="ru-RU" sz="1600" u="sng" dirty="0" smtClean="0">
                <a:solidFill>
                  <a:schemeClr val="bg1"/>
                </a:solidFill>
              </a:rPr>
              <a:t>«Незачет»</a:t>
            </a:r>
            <a:r>
              <a:rPr lang="ru-RU" altLang="ru-RU" sz="1600" dirty="0" smtClean="0">
                <a:solidFill>
                  <a:schemeClr val="bg1"/>
                </a:solidFill>
              </a:rPr>
              <a:t>: работа </a:t>
            </a:r>
            <a:r>
              <a:rPr lang="ru-RU" altLang="ru-RU" sz="1600" dirty="0">
                <a:solidFill>
                  <a:schemeClr val="bg1"/>
                </a:solidFill>
              </a:rPr>
              <a:t>не соответствует теме или в </a:t>
            </a:r>
            <a:r>
              <a:rPr lang="ru-RU" altLang="ru-RU" sz="1600" dirty="0" smtClean="0">
                <a:solidFill>
                  <a:schemeClr val="bg1"/>
                </a:solidFill>
              </a:rPr>
              <a:t>ней отсутствует конкретная цель </a:t>
            </a:r>
            <a:r>
              <a:rPr lang="ru-RU" altLang="ru-RU" sz="1600" dirty="0">
                <a:solidFill>
                  <a:schemeClr val="bg1"/>
                </a:solidFill>
              </a:rPr>
              <a:t>высказывания. </a:t>
            </a:r>
          </a:p>
          <a:p>
            <a:pPr algn="l">
              <a:spcBef>
                <a:spcPts val="0"/>
              </a:spcBef>
              <a:defRPr/>
            </a:pPr>
            <a:r>
              <a:rPr lang="ru-RU" altLang="ru-RU" sz="1600" b="1" dirty="0" smtClean="0">
                <a:solidFill>
                  <a:srgbClr val="002060"/>
                </a:solidFill>
              </a:rPr>
              <a:t>2. Аргументация</a:t>
            </a:r>
            <a:r>
              <a:rPr lang="ru-RU" altLang="ru-RU" sz="1600" b="1" dirty="0">
                <a:solidFill>
                  <a:srgbClr val="002060"/>
                </a:solidFill>
              </a:rPr>
              <a:t>. Привлечение литературного материала. </a:t>
            </a:r>
          </a:p>
          <a:p>
            <a:pPr algn="l">
              <a:spcBef>
                <a:spcPts val="0"/>
              </a:spcBef>
              <a:defRPr/>
            </a:pPr>
            <a:r>
              <a:rPr lang="ru-RU" altLang="ru-RU" sz="1600" dirty="0" smtClean="0">
                <a:solidFill>
                  <a:schemeClr val="bg1"/>
                </a:solidFill>
              </a:rPr>
              <a:t>Выпускник  привлекает </a:t>
            </a:r>
            <a:r>
              <a:rPr lang="ru-RU" altLang="ru-RU" sz="1600" dirty="0">
                <a:solidFill>
                  <a:schemeClr val="bg1"/>
                </a:solidFill>
              </a:rPr>
              <a:t>для аргументации </a:t>
            </a:r>
            <a:r>
              <a:rPr lang="ru-RU" altLang="ru-RU" sz="1600" dirty="0" smtClean="0">
                <a:solidFill>
                  <a:schemeClr val="bg1"/>
                </a:solidFill>
              </a:rPr>
              <a:t>хотя бы один литературный текст. </a:t>
            </a:r>
          </a:p>
          <a:p>
            <a:pPr algn="l">
              <a:spcBef>
                <a:spcPts val="0"/>
              </a:spcBef>
              <a:defRPr/>
            </a:pPr>
            <a:r>
              <a:rPr lang="ru-RU" altLang="ru-RU" sz="1600" u="sng" dirty="0" smtClean="0">
                <a:solidFill>
                  <a:schemeClr val="bg1"/>
                </a:solidFill>
              </a:rPr>
              <a:t>«</a:t>
            </a:r>
            <a:r>
              <a:rPr lang="ru-RU" altLang="ru-RU" sz="1600" u="sng" dirty="0">
                <a:solidFill>
                  <a:schemeClr val="bg1"/>
                </a:solidFill>
              </a:rPr>
              <a:t>Незачет</a:t>
            </a:r>
            <a:r>
              <a:rPr lang="ru-RU" altLang="ru-RU" sz="1600" u="sng" dirty="0" smtClean="0">
                <a:solidFill>
                  <a:schemeClr val="bg1"/>
                </a:solidFill>
              </a:rPr>
              <a:t>»</a:t>
            </a:r>
            <a:r>
              <a:rPr lang="ru-RU" altLang="ru-RU" sz="1600" dirty="0" smtClean="0">
                <a:solidFill>
                  <a:schemeClr val="bg1"/>
                </a:solidFill>
              </a:rPr>
              <a:t>: литературный материал не привлечен, </a:t>
            </a:r>
            <a:r>
              <a:rPr lang="ru-RU" altLang="ru-RU" sz="1600" dirty="0">
                <a:solidFill>
                  <a:schemeClr val="bg1"/>
                </a:solidFill>
              </a:rPr>
              <a:t>или </a:t>
            </a:r>
            <a:r>
              <a:rPr lang="ru-RU" altLang="ru-RU" sz="1600" dirty="0" smtClean="0">
                <a:solidFill>
                  <a:schemeClr val="bg1"/>
                </a:solidFill>
              </a:rPr>
              <a:t>искажено </a:t>
            </a:r>
            <a:r>
              <a:rPr lang="ru-RU" altLang="ru-RU" sz="1600" dirty="0">
                <a:solidFill>
                  <a:schemeClr val="bg1"/>
                </a:solidFill>
              </a:rPr>
              <a:t>содержание </a:t>
            </a:r>
            <a:r>
              <a:rPr lang="ru-RU" altLang="ru-RU" sz="1600" dirty="0" smtClean="0">
                <a:solidFill>
                  <a:schemeClr val="bg1"/>
                </a:solidFill>
              </a:rPr>
              <a:t>книг, </a:t>
            </a:r>
            <a:r>
              <a:rPr lang="ru-RU" altLang="ru-RU" sz="1600" dirty="0">
                <a:solidFill>
                  <a:schemeClr val="bg1"/>
                </a:solidFill>
              </a:rPr>
              <a:t>или </a:t>
            </a:r>
            <a:r>
              <a:rPr lang="ru-RU" altLang="ru-RU" sz="1600" dirty="0" smtClean="0">
                <a:solidFill>
                  <a:schemeClr val="bg1"/>
                </a:solidFill>
              </a:rPr>
              <a:t>они </a:t>
            </a:r>
            <a:r>
              <a:rPr lang="ru-RU" altLang="ru-RU" sz="1600" dirty="0">
                <a:solidFill>
                  <a:schemeClr val="bg1"/>
                </a:solidFill>
              </a:rPr>
              <a:t>лишь </a:t>
            </a:r>
            <a:r>
              <a:rPr lang="ru-RU" altLang="ru-RU" sz="1600" dirty="0" smtClean="0">
                <a:solidFill>
                  <a:schemeClr val="bg1"/>
                </a:solidFill>
              </a:rPr>
              <a:t>упомянуты, но не являются </a:t>
            </a:r>
            <a:r>
              <a:rPr lang="ru-RU" altLang="ru-RU" sz="1600" dirty="0">
                <a:solidFill>
                  <a:schemeClr val="bg1"/>
                </a:solidFill>
              </a:rPr>
              <a:t>опорой для рассуждения</a:t>
            </a:r>
            <a:r>
              <a:rPr lang="ru-RU" altLang="ru-RU" sz="1600" dirty="0" smtClean="0">
                <a:solidFill>
                  <a:schemeClr val="bg1"/>
                </a:solidFill>
              </a:rPr>
              <a:t>.</a:t>
            </a:r>
          </a:p>
          <a:p>
            <a:pPr algn="l">
              <a:spcBef>
                <a:spcPts val="0"/>
              </a:spcBef>
              <a:defRPr/>
            </a:pPr>
            <a:r>
              <a:rPr lang="ru-RU" altLang="ru-RU" sz="1600" b="1" dirty="0" smtClean="0">
                <a:solidFill>
                  <a:srgbClr val="002060"/>
                </a:solidFill>
              </a:rPr>
              <a:t>3. Композиция и логика рассуждения. </a:t>
            </a:r>
          </a:p>
          <a:p>
            <a:pPr algn="l">
              <a:spcBef>
                <a:spcPts val="0"/>
              </a:spcBef>
              <a:defRPr/>
            </a:pPr>
            <a:r>
              <a:rPr lang="ru-RU" altLang="ru-RU" sz="1600" dirty="0" smtClean="0">
                <a:solidFill>
                  <a:schemeClr val="bg1"/>
                </a:solidFill>
              </a:rPr>
              <a:t>Выпускник аргументирует свои мысли, соотнося тезисы </a:t>
            </a:r>
            <a:r>
              <a:rPr lang="ru-RU" altLang="ru-RU" sz="1600" dirty="0">
                <a:solidFill>
                  <a:schemeClr val="bg1"/>
                </a:solidFill>
              </a:rPr>
              <a:t>и </a:t>
            </a:r>
            <a:r>
              <a:rPr lang="ru-RU" altLang="ru-RU" sz="1600" dirty="0" smtClean="0">
                <a:solidFill>
                  <a:schemeClr val="bg1"/>
                </a:solidFill>
              </a:rPr>
              <a:t>доказательства. </a:t>
            </a:r>
          </a:p>
          <a:p>
            <a:pPr algn="l">
              <a:spcBef>
                <a:spcPts val="0"/>
              </a:spcBef>
              <a:defRPr/>
            </a:pPr>
            <a:r>
              <a:rPr lang="ru-RU" altLang="ru-RU" sz="1600" u="sng" dirty="0" smtClean="0">
                <a:solidFill>
                  <a:schemeClr val="bg1"/>
                </a:solidFill>
              </a:rPr>
              <a:t>«</a:t>
            </a:r>
            <a:r>
              <a:rPr lang="ru-RU" altLang="ru-RU" sz="1600" u="sng" dirty="0">
                <a:solidFill>
                  <a:schemeClr val="bg1"/>
                </a:solidFill>
              </a:rPr>
              <a:t>Незачет</a:t>
            </a:r>
            <a:r>
              <a:rPr lang="ru-RU" altLang="ru-RU" sz="1600" u="sng" dirty="0" smtClean="0">
                <a:solidFill>
                  <a:schemeClr val="bg1"/>
                </a:solidFill>
              </a:rPr>
              <a:t>»</a:t>
            </a:r>
            <a:r>
              <a:rPr lang="ru-RU" altLang="ru-RU" sz="1600" dirty="0" smtClean="0">
                <a:solidFill>
                  <a:schemeClr val="bg1"/>
                </a:solidFill>
              </a:rPr>
              <a:t>: грубые </a:t>
            </a:r>
            <a:r>
              <a:rPr lang="ru-RU" altLang="ru-RU" sz="1600" dirty="0">
                <a:solidFill>
                  <a:schemeClr val="bg1"/>
                </a:solidFill>
              </a:rPr>
              <a:t>логические </a:t>
            </a:r>
            <a:r>
              <a:rPr lang="ru-RU" altLang="ru-RU" sz="1600" dirty="0" smtClean="0">
                <a:solidFill>
                  <a:schemeClr val="bg1"/>
                </a:solidFill>
              </a:rPr>
              <a:t>ошибки </a:t>
            </a:r>
            <a:r>
              <a:rPr lang="ru-RU" altLang="ru-RU" sz="1600" dirty="0">
                <a:solidFill>
                  <a:schemeClr val="bg1"/>
                </a:solidFill>
              </a:rPr>
              <a:t>мешают пониманию смысла </a:t>
            </a:r>
            <a:r>
              <a:rPr lang="ru-RU" altLang="ru-RU" sz="1600" dirty="0" smtClean="0">
                <a:solidFill>
                  <a:schemeClr val="bg1"/>
                </a:solidFill>
              </a:rPr>
              <a:t>фраз </a:t>
            </a:r>
            <a:r>
              <a:rPr lang="ru-RU" altLang="ru-RU" sz="1600" dirty="0">
                <a:solidFill>
                  <a:schemeClr val="bg1"/>
                </a:solidFill>
              </a:rPr>
              <a:t>или отсутствует </a:t>
            </a:r>
            <a:r>
              <a:rPr lang="ru-RU" altLang="ru-RU" sz="1600" dirty="0" err="1">
                <a:solidFill>
                  <a:schemeClr val="bg1"/>
                </a:solidFill>
              </a:rPr>
              <a:t>тезисно</a:t>
            </a:r>
            <a:r>
              <a:rPr lang="ru-RU" altLang="ru-RU" sz="1600" dirty="0">
                <a:solidFill>
                  <a:schemeClr val="bg1"/>
                </a:solidFill>
              </a:rPr>
              <a:t>-доказательная часть</a:t>
            </a:r>
            <a:r>
              <a:rPr lang="ru-RU" altLang="ru-RU" sz="1600" dirty="0" smtClean="0">
                <a:solidFill>
                  <a:schemeClr val="bg1"/>
                </a:solidFill>
              </a:rPr>
              <a:t>.</a:t>
            </a:r>
            <a:endParaRPr lang="ru-RU" altLang="ru-RU" sz="1600" dirty="0">
              <a:solidFill>
                <a:schemeClr val="bg1"/>
              </a:solidFill>
            </a:endParaRPr>
          </a:p>
          <a:p>
            <a:pPr algn="l">
              <a:spcBef>
                <a:spcPts val="0"/>
              </a:spcBef>
              <a:defRPr/>
            </a:pPr>
            <a:r>
              <a:rPr lang="ru-RU" altLang="ru-RU" sz="1600" b="1" dirty="0" smtClean="0">
                <a:solidFill>
                  <a:srgbClr val="002060"/>
                </a:solidFill>
              </a:rPr>
              <a:t>4. Качество </a:t>
            </a:r>
            <a:r>
              <a:rPr lang="ru-RU" altLang="ru-RU" sz="1600" b="1" dirty="0">
                <a:solidFill>
                  <a:srgbClr val="002060"/>
                </a:solidFill>
              </a:rPr>
              <a:t>письменной речи. </a:t>
            </a:r>
          </a:p>
          <a:p>
            <a:pPr algn="l">
              <a:spcBef>
                <a:spcPts val="0"/>
              </a:spcBef>
              <a:defRPr/>
            </a:pPr>
            <a:r>
              <a:rPr lang="ru-RU" altLang="ru-RU" sz="1600" dirty="0" smtClean="0">
                <a:solidFill>
                  <a:schemeClr val="bg1"/>
                </a:solidFill>
              </a:rPr>
              <a:t>Выпускник точно выражает </a:t>
            </a:r>
            <a:r>
              <a:rPr lang="ru-RU" altLang="ru-RU" sz="1600" dirty="0">
                <a:solidFill>
                  <a:schemeClr val="bg1"/>
                </a:solidFill>
              </a:rPr>
              <a:t>мысли, используя разнообразную лексику и </a:t>
            </a:r>
            <a:r>
              <a:rPr lang="ru-RU" altLang="ru-RU" sz="1600" dirty="0" smtClean="0">
                <a:solidFill>
                  <a:schemeClr val="bg1"/>
                </a:solidFill>
              </a:rPr>
              <a:t> </a:t>
            </a:r>
            <a:r>
              <a:rPr lang="ru-RU" altLang="ru-RU" sz="1600" dirty="0">
                <a:solidFill>
                  <a:schemeClr val="bg1"/>
                </a:solidFill>
              </a:rPr>
              <a:t>грамматические конструкции, уместно </a:t>
            </a:r>
            <a:r>
              <a:rPr lang="ru-RU" altLang="ru-RU" sz="1600" dirty="0" smtClean="0">
                <a:solidFill>
                  <a:schemeClr val="bg1"/>
                </a:solidFill>
              </a:rPr>
              <a:t>употребляет </a:t>
            </a:r>
            <a:r>
              <a:rPr lang="ru-RU" altLang="ru-RU" sz="1600" dirty="0">
                <a:solidFill>
                  <a:schemeClr val="bg1"/>
                </a:solidFill>
              </a:rPr>
              <a:t>термины, </a:t>
            </a:r>
            <a:r>
              <a:rPr lang="ru-RU" altLang="ru-RU" sz="1600" dirty="0" smtClean="0">
                <a:solidFill>
                  <a:schemeClr val="bg1"/>
                </a:solidFill>
              </a:rPr>
              <a:t>избегает </a:t>
            </a:r>
            <a:r>
              <a:rPr lang="ru-RU" altLang="ru-RU" sz="1600" dirty="0">
                <a:solidFill>
                  <a:schemeClr val="bg1"/>
                </a:solidFill>
              </a:rPr>
              <a:t>речевых штампов. </a:t>
            </a:r>
            <a:endParaRPr lang="ru-RU" altLang="ru-RU" sz="1600" dirty="0" smtClean="0">
              <a:solidFill>
                <a:schemeClr val="bg1"/>
              </a:solidFill>
            </a:endParaRPr>
          </a:p>
          <a:p>
            <a:pPr algn="l">
              <a:spcBef>
                <a:spcPts val="0"/>
              </a:spcBef>
              <a:defRPr/>
            </a:pPr>
            <a:r>
              <a:rPr lang="ru-RU" altLang="ru-RU" sz="1600" u="sng" dirty="0" smtClean="0">
                <a:solidFill>
                  <a:schemeClr val="bg1"/>
                </a:solidFill>
              </a:rPr>
              <a:t>«</a:t>
            </a:r>
            <a:r>
              <a:rPr lang="ru-RU" altLang="ru-RU" sz="1600" u="sng" dirty="0">
                <a:solidFill>
                  <a:schemeClr val="bg1"/>
                </a:solidFill>
              </a:rPr>
              <a:t>Незачет</a:t>
            </a:r>
            <a:r>
              <a:rPr lang="ru-RU" altLang="ru-RU" sz="1600" u="sng" dirty="0" smtClean="0">
                <a:solidFill>
                  <a:schemeClr val="bg1"/>
                </a:solidFill>
              </a:rPr>
              <a:t>»</a:t>
            </a:r>
            <a:r>
              <a:rPr lang="ru-RU" altLang="ru-RU" sz="1600" dirty="0" smtClean="0">
                <a:solidFill>
                  <a:schemeClr val="bg1"/>
                </a:solidFill>
              </a:rPr>
              <a:t>: </a:t>
            </a:r>
            <a:r>
              <a:rPr lang="ru-RU" altLang="ru-RU" sz="1600" dirty="0">
                <a:solidFill>
                  <a:schemeClr val="bg1"/>
                </a:solidFill>
              </a:rPr>
              <a:t>низкое качество </a:t>
            </a:r>
            <a:r>
              <a:rPr lang="ru-RU" altLang="ru-RU" sz="1600" dirty="0" smtClean="0">
                <a:solidFill>
                  <a:schemeClr val="bg1"/>
                </a:solidFill>
              </a:rPr>
              <a:t>речи и </a:t>
            </a:r>
            <a:r>
              <a:rPr lang="ru-RU" altLang="ru-RU" sz="1600" dirty="0">
                <a:solidFill>
                  <a:schemeClr val="bg1"/>
                </a:solidFill>
              </a:rPr>
              <a:t>речевые </a:t>
            </a:r>
            <a:r>
              <a:rPr lang="ru-RU" altLang="ru-RU" sz="1600" dirty="0" smtClean="0">
                <a:solidFill>
                  <a:schemeClr val="bg1"/>
                </a:solidFill>
              </a:rPr>
              <a:t>ошибки мешают пониманию смысла работы. </a:t>
            </a:r>
          </a:p>
          <a:p>
            <a:pPr algn="l">
              <a:spcBef>
                <a:spcPts val="0"/>
              </a:spcBef>
              <a:defRPr/>
            </a:pPr>
            <a:r>
              <a:rPr lang="ru-RU" altLang="ru-RU" sz="1600" b="1" dirty="0" smtClean="0">
                <a:solidFill>
                  <a:srgbClr val="002060"/>
                </a:solidFill>
              </a:rPr>
              <a:t>5. Грамотность. </a:t>
            </a:r>
          </a:p>
          <a:p>
            <a:pPr algn="l">
              <a:spcBef>
                <a:spcPts val="0"/>
              </a:spcBef>
              <a:defRPr/>
            </a:pPr>
            <a:r>
              <a:rPr lang="ru-RU" altLang="ru-RU" sz="1600" dirty="0" smtClean="0">
                <a:solidFill>
                  <a:schemeClr val="bg1"/>
                </a:solidFill>
              </a:rPr>
              <a:t>«</a:t>
            </a:r>
            <a:r>
              <a:rPr lang="ru-RU" altLang="ru-RU" sz="1600" u="sng" dirty="0">
                <a:solidFill>
                  <a:schemeClr val="bg1"/>
                </a:solidFill>
              </a:rPr>
              <a:t>Незачет</a:t>
            </a:r>
            <a:r>
              <a:rPr lang="ru-RU" altLang="ru-RU" sz="1600" u="sng" dirty="0" smtClean="0">
                <a:solidFill>
                  <a:schemeClr val="bg1"/>
                </a:solidFill>
              </a:rPr>
              <a:t>»</a:t>
            </a:r>
            <a:r>
              <a:rPr lang="ru-RU" altLang="ru-RU" sz="1600" dirty="0" smtClean="0">
                <a:solidFill>
                  <a:schemeClr val="bg1"/>
                </a:solidFill>
              </a:rPr>
              <a:t>: </a:t>
            </a:r>
            <a:r>
              <a:rPr lang="ru-RU" altLang="ru-RU" sz="1600" dirty="0">
                <a:solidFill>
                  <a:schemeClr val="bg1"/>
                </a:solidFill>
              </a:rPr>
              <a:t>грамматические, орфографические и пунктуационные </a:t>
            </a:r>
            <a:r>
              <a:rPr lang="ru-RU" altLang="ru-RU" sz="1600" dirty="0" smtClean="0">
                <a:solidFill>
                  <a:schemeClr val="bg1"/>
                </a:solidFill>
              </a:rPr>
              <a:t>ошибки мешают чтению и пониманию сочинения  (более </a:t>
            </a:r>
            <a:r>
              <a:rPr lang="ru-RU" altLang="ru-RU" sz="1600" dirty="0">
                <a:solidFill>
                  <a:schemeClr val="bg1"/>
                </a:solidFill>
              </a:rPr>
              <a:t>5 ошибок на 100 </a:t>
            </a:r>
            <a:r>
              <a:rPr lang="ru-RU" altLang="ru-RU" sz="1600" dirty="0" smtClean="0">
                <a:solidFill>
                  <a:schemeClr val="bg1"/>
                </a:solidFill>
              </a:rPr>
              <a:t>слов)</a:t>
            </a:r>
          </a:p>
        </p:txBody>
      </p:sp>
      <p:pic>
        <p:nvPicPr>
          <p:cNvPr id="5" name="Picture 2" descr="http://im8-tub-ru.yandex.net/i?id=366255512-06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27117"/>
            <a:ext cx="285877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319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48635" y="1538851"/>
            <a:ext cx="5700145" cy="1323439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altLang="ru-RU" sz="1600" b="1" dirty="0">
                <a:solidFill>
                  <a:srgbClr val="002060"/>
                </a:solidFill>
              </a:rPr>
              <a:t>иметь положительный результат по трем критериям (по критериям </a:t>
            </a:r>
            <a:r>
              <a:rPr lang="ru-RU" altLang="ru-RU" sz="1600" b="1" dirty="0" smtClean="0">
                <a:solidFill>
                  <a:srgbClr val="002060"/>
                </a:solidFill>
              </a:rPr>
              <a:t>1 </a:t>
            </a:r>
            <a:r>
              <a:rPr lang="ru-RU" altLang="ru-RU" sz="1600" b="1" dirty="0">
                <a:solidFill>
                  <a:srgbClr val="002060"/>
                </a:solidFill>
              </a:rPr>
              <a:t>и </a:t>
            </a:r>
            <a:r>
              <a:rPr lang="ru-RU" altLang="ru-RU" sz="1600" b="1" dirty="0" smtClean="0">
                <a:solidFill>
                  <a:srgbClr val="002060"/>
                </a:solidFill>
              </a:rPr>
              <a:t>2 </a:t>
            </a:r>
            <a:r>
              <a:rPr lang="ru-RU" altLang="ru-RU" sz="1600" b="1" dirty="0">
                <a:solidFill>
                  <a:srgbClr val="002060"/>
                </a:solidFill>
              </a:rPr>
              <a:t>– </a:t>
            </a:r>
            <a:r>
              <a:rPr lang="ru-RU" altLang="ru-RU" sz="1600" b="1" dirty="0" smtClean="0">
                <a:solidFill>
                  <a:srgbClr val="002060"/>
                </a:solidFill>
              </a:rPr>
              <a:t>обязательно); 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altLang="ru-RU" sz="1600" b="1" dirty="0" smtClean="0">
                <a:solidFill>
                  <a:srgbClr val="002060"/>
                </a:solidFill>
              </a:rPr>
              <a:t>выдержать </a:t>
            </a:r>
            <a:r>
              <a:rPr lang="ru-RU" altLang="ru-RU" sz="1600" b="1" dirty="0">
                <a:solidFill>
                  <a:srgbClr val="002060"/>
                </a:solidFill>
              </a:rPr>
              <a:t>объем (сочинение не менее 250 слов, изложение – не менее 150 слов);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altLang="ru-RU" sz="1600" b="1" dirty="0">
                <a:solidFill>
                  <a:srgbClr val="002060"/>
                </a:solidFill>
              </a:rPr>
              <a:t>написать работу самостоятельно</a:t>
            </a:r>
            <a:r>
              <a:rPr lang="ru-RU" altLang="ru-RU" sz="1600" b="1" dirty="0" smtClean="0">
                <a:solidFill>
                  <a:srgbClr val="002060"/>
                </a:solidFill>
              </a:rPr>
              <a:t>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2413" y="2920630"/>
            <a:ext cx="8753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Рекомендации по оценке </a:t>
            </a:r>
            <a:r>
              <a:rPr lang="ru-RU" alt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итогового сочинения в </a:t>
            </a:r>
            <a:r>
              <a:rPr lang="ru-RU" alt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вузе (максимальный балл по каждому критерию – 2) 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043" y="3666616"/>
            <a:ext cx="4665635" cy="156966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600" b="1" dirty="0" smtClean="0">
                <a:solidFill>
                  <a:schemeClr val="bg1"/>
                </a:solidFill>
              </a:rPr>
              <a:t>К1</a:t>
            </a:r>
            <a:r>
              <a:rPr lang="ru-RU" sz="1600" b="1" dirty="0">
                <a:solidFill>
                  <a:schemeClr val="bg1"/>
                </a:solidFill>
              </a:rPr>
              <a:t>. Соответствие </a:t>
            </a:r>
            <a:r>
              <a:rPr lang="ru-RU" sz="1600" b="1" dirty="0" smtClean="0">
                <a:solidFill>
                  <a:schemeClr val="bg1"/>
                </a:solidFill>
              </a:rPr>
              <a:t>теме</a:t>
            </a:r>
          </a:p>
          <a:p>
            <a:pPr algn="l"/>
            <a:r>
              <a:rPr lang="ru-RU" sz="1600" b="1" dirty="0" smtClean="0">
                <a:solidFill>
                  <a:schemeClr val="bg1"/>
                </a:solidFill>
              </a:rPr>
              <a:t>К2. </a:t>
            </a:r>
            <a:r>
              <a:rPr lang="ru-RU" sz="1600" b="1" dirty="0">
                <a:solidFill>
                  <a:schemeClr val="bg1"/>
                </a:solidFill>
              </a:rPr>
              <a:t>Аргументация. Привлечение литературного </a:t>
            </a:r>
            <a:r>
              <a:rPr lang="ru-RU" sz="1600" b="1" dirty="0" smtClean="0">
                <a:solidFill>
                  <a:schemeClr val="bg1"/>
                </a:solidFill>
              </a:rPr>
              <a:t>материала</a:t>
            </a:r>
          </a:p>
          <a:p>
            <a:pPr algn="l"/>
            <a:r>
              <a:rPr lang="ru-RU" sz="1600" b="1" dirty="0" smtClean="0">
                <a:solidFill>
                  <a:schemeClr val="bg1"/>
                </a:solidFill>
              </a:rPr>
              <a:t>К3. Композиция </a:t>
            </a:r>
            <a:r>
              <a:rPr lang="ru-RU" sz="1600" b="1" dirty="0">
                <a:solidFill>
                  <a:schemeClr val="bg1"/>
                </a:solidFill>
              </a:rPr>
              <a:t>и логика </a:t>
            </a:r>
            <a:r>
              <a:rPr lang="ru-RU" sz="1600" b="1" dirty="0" smtClean="0">
                <a:solidFill>
                  <a:schemeClr val="bg1"/>
                </a:solidFill>
              </a:rPr>
              <a:t>рассуждения</a:t>
            </a:r>
          </a:p>
          <a:p>
            <a:pPr algn="l"/>
            <a:r>
              <a:rPr lang="ru-RU" sz="1600" b="1" dirty="0" smtClean="0">
                <a:solidFill>
                  <a:schemeClr val="bg1"/>
                </a:solidFill>
              </a:rPr>
              <a:t>К4. Качество </a:t>
            </a:r>
            <a:r>
              <a:rPr lang="ru-RU" sz="1600" b="1" dirty="0">
                <a:solidFill>
                  <a:schemeClr val="bg1"/>
                </a:solidFill>
              </a:rPr>
              <a:t>письменной </a:t>
            </a:r>
            <a:r>
              <a:rPr lang="ru-RU" sz="1600" b="1" dirty="0" smtClean="0">
                <a:solidFill>
                  <a:schemeClr val="bg1"/>
                </a:solidFill>
              </a:rPr>
              <a:t>речи</a:t>
            </a:r>
          </a:p>
          <a:p>
            <a:pPr algn="l"/>
            <a:r>
              <a:rPr lang="ru-RU" sz="1600" b="1" dirty="0" smtClean="0">
                <a:solidFill>
                  <a:schemeClr val="bg1"/>
                </a:solidFill>
              </a:rPr>
              <a:t>К5. Оригинальность сочинения</a:t>
            </a:r>
            <a:endParaRPr lang="ru-RU" sz="1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249206" y="3647566"/>
            <a:ext cx="3699574" cy="156966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600" b="1" dirty="0" smtClean="0">
                <a:solidFill>
                  <a:schemeClr val="bg1"/>
                </a:solidFill>
              </a:rPr>
              <a:t>К6</a:t>
            </a:r>
            <a:r>
              <a:rPr lang="ru-RU" sz="1600" b="1" dirty="0">
                <a:solidFill>
                  <a:schemeClr val="bg1"/>
                </a:solidFill>
              </a:rPr>
              <a:t>. Речевые </a:t>
            </a:r>
            <a:r>
              <a:rPr lang="ru-RU" sz="1600" b="1" dirty="0" smtClean="0">
                <a:solidFill>
                  <a:schemeClr val="bg1"/>
                </a:solidFill>
              </a:rPr>
              <a:t>нормы</a:t>
            </a:r>
          </a:p>
          <a:p>
            <a:pPr algn="l"/>
            <a:r>
              <a:rPr lang="ru-RU" sz="1600" b="1" dirty="0">
                <a:solidFill>
                  <a:schemeClr val="bg1"/>
                </a:solidFill>
              </a:rPr>
              <a:t>К7. Орфографические </a:t>
            </a:r>
            <a:r>
              <a:rPr lang="ru-RU" sz="1600" b="1" dirty="0" smtClean="0">
                <a:solidFill>
                  <a:schemeClr val="bg1"/>
                </a:solidFill>
              </a:rPr>
              <a:t>нормы</a:t>
            </a:r>
          </a:p>
          <a:p>
            <a:pPr algn="l"/>
            <a:r>
              <a:rPr lang="ru-RU" sz="1600" b="1" dirty="0">
                <a:solidFill>
                  <a:schemeClr val="bg1"/>
                </a:solidFill>
              </a:rPr>
              <a:t>К8. Пунктуационные </a:t>
            </a:r>
            <a:r>
              <a:rPr lang="ru-RU" sz="1600" b="1" dirty="0" smtClean="0">
                <a:solidFill>
                  <a:schemeClr val="bg1"/>
                </a:solidFill>
              </a:rPr>
              <a:t>нормы</a:t>
            </a:r>
          </a:p>
          <a:p>
            <a:pPr algn="l"/>
            <a:r>
              <a:rPr lang="ru-RU" sz="1600" b="1" dirty="0">
                <a:solidFill>
                  <a:schemeClr val="bg1"/>
                </a:solidFill>
              </a:rPr>
              <a:t>К9. Грамматические </a:t>
            </a:r>
            <a:r>
              <a:rPr lang="ru-RU" sz="1600" b="1" dirty="0" smtClean="0">
                <a:solidFill>
                  <a:schemeClr val="bg1"/>
                </a:solidFill>
              </a:rPr>
              <a:t>нормы</a:t>
            </a:r>
          </a:p>
          <a:p>
            <a:pPr algn="l"/>
            <a:r>
              <a:rPr lang="ru-RU" sz="1600" b="1" dirty="0" smtClean="0">
                <a:solidFill>
                  <a:schemeClr val="bg1"/>
                </a:solidFill>
              </a:rPr>
              <a:t>К10. </a:t>
            </a:r>
            <a:r>
              <a:rPr lang="ru-RU" sz="1600" b="1" dirty="0">
                <a:solidFill>
                  <a:schemeClr val="bg1"/>
                </a:solidFill>
              </a:rPr>
              <a:t>Фактическая точность в фоновом </a:t>
            </a:r>
            <a:r>
              <a:rPr lang="ru-RU" sz="1600" b="1" dirty="0" smtClean="0">
                <a:solidFill>
                  <a:schemeClr val="bg1"/>
                </a:solidFill>
              </a:rPr>
              <a:t>материале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06820"/>
              </p:ext>
            </p:extLst>
          </p:nvPr>
        </p:nvGraphicFramePr>
        <p:xfrm>
          <a:off x="278143" y="5589240"/>
          <a:ext cx="8642351" cy="10561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54028"/>
                <a:gridCol w="465245"/>
                <a:gridCol w="565186"/>
                <a:gridCol w="565186"/>
                <a:gridCol w="668574"/>
                <a:gridCol w="682360"/>
                <a:gridCol w="771961"/>
                <a:gridCol w="771961"/>
                <a:gridCol w="496261"/>
                <a:gridCol w="575524"/>
                <a:gridCol w="496261"/>
                <a:gridCol w="629804"/>
              </a:tblGrid>
              <a:tr h="6317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Отметка по десятибалльной системе 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</a:tr>
              <a:tr h="27468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Первичный балл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0-4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5-6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7-8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9-10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11-12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13-14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15-16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91" marR="68591" marT="0" marB="0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897005" y="5183772"/>
            <a:ext cx="3311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Шкала перевода баллов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50093" y="1092507"/>
            <a:ext cx="46621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 получения зачета в </a:t>
            </a:r>
            <a:r>
              <a:rPr lang="ru-RU" alt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школе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306750" y="201207"/>
            <a:ext cx="57001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Примерные критерии оценки итоговых  сочинений в вузе</a:t>
            </a:r>
          </a:p>
        </p:txBody>
      </p:sp>
      <p:pic>
        <p:nvPicPr>
          <p:cNvPr id="14" name="Picture 12" descr="http://im7-tub-ru.yandex.net/i?id=288528264-62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88" y="288186"/>
            <a:ext cx="2775021" cy="2574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176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3670" y="764705"/>
            <a:ext cx="7114634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ru-RU" sz="1600" b="1" dirty="0">
                <a:solidFill>
                  <a:srgbClr val="C00000"/>
                </a:solidFill>
              </a:rPr>
              <a:t>«Время</a:t>
            </a:r>
            <a:r>
              <a:rPr lang="ru-RU" sz="1600" b="1" dirty="0" smtClean="0">
                <a:solidFill>
                  <a:srgbClr val="C00000"/>
                </a:solidFill>
              </a:rPr>
              <a:t>»</a:t>
            </a:r>
            <a:r>
              <a:rPr lang="ru-RU" sz="1600" b="1" dirty="0">
                <a:solidFill>
                  <a:srgbClr val="C00000"/>
                </a:solidFill>
              </a:rPr>
              <a:t>  </a:t>
            </a:r>
            <a:r>
              <a:rPr lang="ru-RU" sz="1600" b="1" dirty="0">
                <a:solidFill>
                  <a:schemeClr val="bg1"/>
                </a:solidFill>
              </a:rPr>
              <a:t>–</a:t>
            </a:r>
            <a:r>
              <a:rPr lang="ru-RU" sz="1600" b="1" dirty="0" smtClean="0">
                <a:solidFill>
                  <a:schemeClr val="bg1"/>
                </a:solidFill>
              </a:rPr>
              <a:t> осмысление </a:t>
            </a:r>
            <a:r>
              <a:rPr lang="ru-RU" sz="1600" b="1" dirty="0">
                <a:solidFill>
                  <a:schemeClr val="bg1"/>
                </a:solidFill>
              </a:rPr>
              <a:t>времени как исторической и </a:t>
            </a:r>
            <a:r>
              <a:rPr lang="ru-RU" sz="1600" b="1" dirty="0" smtClean="0">
                <a:solidFill>
                  <a:schemeClr val="bg1"/>
                </a:solidFill>
              </a:rPr>
              <a:t>  философской </a:t>
            </a:r>
            <a:r>
              <a:rPr lang="ru-RU" sz="1600" b="1" dirty="0">
                <a:solidFill>
                  <a:schemeClr val="bg1"/>
                </a:solidFill>
              </a:rPr>
              <a:t>категории, воспринимаемой во взаимодействии сиюминутного и вечного, реального и воображаемого, личного и всеобщего, прошлого и будущего. В центре рассуждения – </a:t>
            </a:r>
            <a:r>
              <a:rPr lang="ru-RU" sz="1600" b="1" dirty="0" smtClean="0">
                <a:solidFill>
                  <a:schemeClr val="bg1"/>
                </a:solidFill>
              </a:rPr>
              <a:t>  человек </a:t>
            </a:r>
            <a:r>
              <a:rPr lang="ru-RU" sz="1600" b="1" dirty="0">
                <a:solidFill>
                  <a:schemeClr val="bg1"/>
                </a:solidFill>
              </a:rPr>
              <a:t>и время, общество и эпоха.</a:t>
            </a:r>
          </a:p>
          <a:p>
            <a:pPr algn="l">
              <a:spcAft>
                <a:spcPts val="600"/>
              </a:spcAft>
            </a:pPr>
            <a:r>
              <a:rPr lang="ru-RU" sz="1600" b="1" dirty="0">
                <a:solidFill>
                  <a:srgbClr val="C00000"/>
                </a:solidFill>
              </a:rPr>
              <a:t>«Дом</a:t>
            </a:r>
            <a:r>
              <a:rPr lang="ru-RU" sz="1600" b="1" dirty="0" smtClean="0">
                <a:solidFill>
                  <a:srgbClr val="C00000"/>
                </a:solidFill>
              </a:rPr>
              <a:t>»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 –</a:t>
            </a:r>
            <a:r>
              <a:rPr lang="ru-RU" sz="1600" b="1" dirty="0" smtClean="0">
                <a:solidFill>
                  <a:schemeClr val="bg1"/>
                </a:solidFill>
              </a:rPr>
              <a:t>  </a:t>
            </a:r>
            <a:r>
              <a:rPr lang="ru-RU" sz="1600" b="1" dirty="0">
                <a:solidFill>
                  <a:schemeClr val="bg1"/>
                </a:solidFill>
              </a:rPr>
              <a:t>размышление о доме как важнейшей ценности бытия, уходящей корнями в далекое прошлое и продолжающей </a:t>
            </a:r>
            <a:r>
              <a:rPr lang="ru-RU" sz="1600" b="1" dirty="0" smtClean="0">
                <a:solidFill>
                  <a:schemeClr val="bg1"/>
                </a:solidFill>
              </a:rPr>
              <a:t>быть </a:t>
            </a:r>
            <a:r>
              <a:rPr lang="ru-RU" sz="1600" b="1" dirty="0">
                <a:solidFill>
                  <a:schemeClr val="bg1"/>
                </a:solidFill>
              </a:rPr>
              <a:t>нравственной опорой в жизни сегодняшней. Многозначное </a:t>
            </a:r>
            <a:r>
              <a:rPr lang="ru-RU" sz="1600" b="1" dirty="0" smtClean="0">
                <a:solidFill>
                  <a:schemeClr val="bg1"/>
                </a:solidFill>
              </a:rPr>
              <a:t> понятие </a:t>
            </a:r>
            <a:r>
              <a:rPr lang="ru-RU" sz="1600" b="1" dirty="0">
                <a:solidFill>
                  <a:schemeClr val="bg1"/>
                </a:solidFill>
              </a:rPr>
              <a:t>«дом» позволяет говорить о единстве малого и большого, соотношении материального и духовного, внешнего и внутреннего.</a:t>
            </a:r>
          </a:p>
          <a:p>
            <a:pPr algn="l">
              <a:spcAft>
                <a:spcPts val="600"/>
              </a:spcAft>
            </a:pPr>
            <a:r>
              <a:rPr lang="ru-RU" sz="1600" b="1" dirty="0">
                <a:solidFill>
                  <a:srgbClr val="C00000"/>
                </a:solidFill>
              </a:rPr>
              <a:t>«Любовь</a:t>
            </a:r>
            <a:r>
              <a:rPr lang="ru-RU" sz="1600" b="1" dirty="0" smtClean="0">
                <a:solidFill>
                  <a:srgbClr val="C00000"/>
                </a:solidFill>
              </a:rPr>
              <a:t>» </a:t>
            </a:r>
            <a:r>
              <a:rPr lang="ru-RU" sz="1600" b="1" dirty="0" smtClean="0">
                <a:solidFill>
                  <a:schemeClr val="bg1"/>
                </a:solidFill>
              </a:rPr>
              <a:t>–  взгляд </a:t>
            </a:r>
            <a:r>
              <a:rPr lang="ru-RU" sz="1600" b="1" dirty="0">
                <a:solidFill>
                  <a:schemeClr val="bg1"/>
                </a:solidFill>
              </a:rPr>
              <a:t>на любовь с различных позиций: родителей и детей, мужчины и женщины, человека и окружающего его мира. Речь пойдет о любви как явлении высоком, облагораживающем и возвышающем человека, о её светлых и трагических сторонах.</a:t>
            </a:r>
          </a:p>
          <a:p>
            <a:pPr algn="l">
              <a:spcAft>
                <a:spcPts val="600"/>
              </a:spcAft>
            </a:pPr>
            <a:r>
              <a:rPr lang="ru-RU" sz="1600" b="1" dirty="0">
                <a:solidFill>
                  <a:srgbClr val="C00000"/>
                </a:solidFill>
              </a:rPr>
              <a:t>«Путь»</a:t>
            </a:r>
            <a:r>
              <a:rPr lang="ru-RU" sz="1600" b="1" dirty="0">
                <a:solidFill>
                  <a:schemeClr val="bg1"/>
                </a:solidFill>
              </a:rPr>
              <a:t> – </a:t>
            </a:r>
            <a:r>
              <a:rPr lang="ru-RU" sz="1600" b="1" dirty="0" smtClean="0">
                <a:solidFill>
                  <a:schemeClr val="bg1"/>
                </a:solidFill>
              </a:rPr>
              <a:t>актуализация</a:t>
            </a:r>
            <a:r>
              <a:rPr lang="ru-RU" sz="1600" b="1" dirty="0">
                <a:solidFill>
                  <a:schemeClr val="bg1"/>
                </a:solidFill>
              </a:rPr>
              <a:t>  </a:t>
            </a:r>
            <a:r>
              <a:rPr lang="ru-RU" sz="1600" b="1" dirty="0" smtClean="0">
                <a:solidFill>
                  <a:schemeClr val="bg1"/>
                </a:solidFill>
              </a:rPr>
              <a:t>конкретного </a:t>
            </a:r>
            <a:r>
              <a:rPr lang="ru-RU" sz="1600" b="1" dirty="0">
                <a:solidFill>
                  <a:schemeClr val="bg1"/>
                </a:solidFill>
              </a:rPr>
              <a:t>и </a:t>
            </a:r>
            <a:r>
              <a:rPr lang="ru-RU" sz="1600" b="1" dirty="0" smtClean="0">
                <a:solidFill>
                  <a:schemeClr val="bg1"/>
                </a:solidFill>
              </a:rPr>
              <a:t>символического  значения </a:t>
            </a:r>
            <a:r>
              <a:rPr lang="ru-RU" sz="1600" b="1" dirty="0">
                <a:solidFill>
                  <a:schemeClr val="bg1"/>
                </a:solidFill>
              </a:rPr>
              <a:t>понятия «путь», </a:t>
            </a:r>
            <a:r>
              <a:rPr lang="ru-RU" sz="1600" b="1" dirty="0" smtClean="0">
                <a:solidFill>
                  <a:schemeClr val="bg1"/>
                </a:solidFill>
              </a:rPr>
              <a:t>нравственное </a:t>
            </a:r>
            <a:r>
              <a:rPr lang="ru-RU" sz="1600" b="1" dirty="0">
                <a:solidFill>
                  <a:schemeClr val="bg1"/>
                </a:solidFill>
              </a:rPr>
              <a:t>и философское его </a:t>
            </a:r>
            <a:r>
              <a:rPr lang="ru-RU" sz="1600" b="1" dirty="0" smtClean="0">
                <a:solidFill>
                  <a:schemeClr val="bg1"/>
                </a:solidFill>
              </a:rPr>
              <a:t>осмысление:    от </a:t>
            </a:r>
            <a:r>
              <a:rPr lang="ru-RU" sz="1600" b="1" dirty="0">
                <a:solidFill>
                  <a:schemeClr val="bg1"/>
                </a:solidFill>
              </a:rPr>
              <a:t>дорожных впечатлений к раздумьям о судьбе человека, образе </a:t>
            </a:r>
            <a:r>
              <a:rPr lang="ru-RU" sz="1600" b="1" dirty="0" smtClean="0">
                <a:solidFill>
                  <a:schemeClr val="bg1"/>
                </a:solidFill>
              </a:rPr>
              <a:t>  его </a:t>
            </a:r>
            <a:r>
              <a:rPr lang="ru-RU" sz="1600" b="1" dirty="0">
                <a:solidFill>
                  <a:schemeClr val="bg1"/>
                </a:solidFill>
              </a:rPr>
              <a:t>жизни, выборе цели и средств ее достижения.</a:t>
            </a:r>
          </a:p>
          <a:p>
            <a:pPr algn="l">
              <a:spcAft>
                <a:spcPts val="600"/>
              </a:spcAft>
            </a:pPr>
            <a:r>
              <a:rPr lang="ru-RU" sz="1600" b="1" dirty="0">
                <a:solidFill>
                  <a:srgbClr val="C00000"/>
                </a:solidFill>
              </a:rPr>
              <a:t>«Год литературы»</a:t>
            </a:r>
            <a:r>
              <a:rPr lang="ru-RU" sz="1600" b="1" dirty="0">
                <a:solidFill>
                  <a:schemeClr val="bg1"/>
                </a:solidFill>
              </a:rPr>
              <a:t>  </a:t>
            </a:r>
            <a:r>
              <a:rPr lang="ru-RU" sz="1600" b="1" dirty="0" smtClean="0">
                <a:solidFill>
                  <a:schemeClr val="bg1"/>
                </a:solidFill>
              </a:rPr>
              <a:t>– связь </a:t>
            </a:r>
            <a:r>
              <a:rPr lang="ru-RU" sz="1600" b="1" dirty="0">
                <a:solidFill>
                  <a:schemeClr val="bg1"/>
                </a:solidFill>
              </a:rPr>
              <a:t>с проводимым в 2015 году в России чествованием литературы как величайшего культурного </a:t>
            </a:r>
            <a:r>
              <a:rPr lang="ru-RU" sz="1600" b="1" dirty="0" smtClean="0">
                <a:solidFill>
                  <a:schemeClr val="bg1"/>
                </a:solidFill>
              </a:rPr>
              <a:t>феномена и обращение </a:t>
            </a:r>
            <a:r>
              <a:rPr lang="ru-RU" sz="1600" b="1" dirty="0">
                <a:solidFill>
                  <a:schemeClr val="bg1"/>
                </a:solidFill>
              </a:rPr>
              <a:t>к читателю, проживающему очередной год своей жизни с книгой в руках. </a:t>
            </a:r>
            <a:r>
              <a:rPr lang="ru-RU" sz="1600" b="1" dirty="0" smtClean="0">
                <a:solidFill>
                  <a:schemeClr val="bg1"/>
                </a:solidFill>
              </a:rPr>
              <a:t>Наличие </a:t>
            </a:r>
            <a:r>
              <a:rPr lang="ru-RU" sz="1600" b="1" dirty="0">
                <a:solidFill>
                  <a:schemeClr val="bg1"/>
                </a:solidFill>
              </a:rPr>
              <a:t>определенного читательского кругозора и умения рассуждать о большой литературе.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12735" y="28688"/>
            <a:ext cx="77898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Тематические направления 2015/2016 учебного года</a:t>
            </a:r>
          </a:p>
          <a:p>
            <a:pPr lvl="0"/>
            <a:r>
              <a:rPr lang="en-GB" sz="1800" b="1" dirty="0">
                <a:hlinkClick r:id="rId2"/>
              </a:rPr>
              <a:t>http://</a:t>
            </a:r>
            <a:r>
              <a:rPr lang="en-GB" sz="1800" b="1" dirty="0" smtClean="0">
                <a:hlinkClick r:id="rId2"/>
              </a:rPr>
              <a:t>fipi.ru/ege-i-gve-11/itogovoe-sochinenie</a:t>
            </a:r>
            <a:r>
              <a:rPr lang="ru-RU" sz="1800" b="1" dirty="0" smtClean="0"/>
              <a:t> </a:t>
            </a:r>
            <a:endParaRPr lang="ru-RU" sz="1800" b="1" dirty="0"/>
          </a:p>
        </p:txBody>
      </p:sp>
      <p:pic>
        <p:nvPicPr>
          <p:cNvPr id="6" name="Picture 4" descr="http://www.lands-of-sorrow.ru/_pu/24/22293272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705"/>
            <a:ext cx="1694287" cy="123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осень, туман, дорога, человек, Лес картинки на рабочий стол скачать 1600x1200 4137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367844"/>
            <a:ext cx="1694287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http://z-city.com.ua/images/pictures/authors/1/8772/20120522-104634-%28article-picture2%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032517"/>
            <a:ext cx="1694287" cy="109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elena2011.ucoz.ru/_ph/1/76733777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3" y="3183704"/>
            <a:ext cx="1694287" cy="113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Картинка 20 из 57748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16673" y="5542832"/>
            <a:ext cx="1685917" cy="112474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" name="TextBox 10"/>
          <p:cNvSpPr txBox="1"/>
          <p:nvPr/>
        </p:nvSpPr>
        <p:spPr>
          <a:xfrm>
            <a:off x="146610" y="197965"/>
            <a:ext cx="10661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Новое: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28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980728"/>
            <a:ext cx="8280920" cy="163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dirty="0">
                <a:hlinkClick r:id="rId2"/>
              </a:rPr>
              <a:t>Письмо </a:t>
            </a:r>
            <a:r>
              <a:rPr lang="ru-RU" dirty="0" err="1">
                <a:hlinkClick r:id="rId2"/>
              </a:rPr>
              <a:t>Рособрнадзора</a:t>
            </a:r>
            <a:r>
              <a:rPr lang="ru-RU" dirty="0">
                <a:hlinkClick r:id="rId2"/>
              </a:rPr>
              <a:t> от 01.10.2015 №</a:t>
            </a:r>
            <a:r>
              <a:rPr lang="ru-RU" dirty="0" smtClean="0">
                <a:hlinkClick r:id="rId2"/>
              </a:rPr>
              <a:t>02-448 «О </a:t>
            </a:r>
            <a:r>
              <a:rPr lang="ru-RU" dirty="0">
                <a:hlinkClick r:id="rId2"/>
              </a:rPr>
              <a:t>направлении для использования в работе уточненных редакций методических материалов, регламентирующих проведение итогового сочинения (изложения) в 2015-2016 учебном </a:t>
            </a:r>
            <a:r>
              <a:rPr lang="ru-RU" dirty="0" smtClean="0">
                <a:hlinkClick r:id="rId2"/>
              </a:rPr>
              <a:t>году»</a:t>
            </a:r>
            <a:endParaRPr lang="ru-RU" dirty="0" smtClean="0"/>
          </a:p>
          <a:p>
            <a:pPr algn="l"/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obrnadzor.gov.ru/ru/docs/documents/index.php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76832" y="181819"/>
            <a:ext cx="71183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Дополнения к нормативно-правовой базе процедуры итогового сочинения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3772" y="3000380"/>
            <a:ext cx="8784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Изменения в бланке регистрации</a:t>
            </a:r>
          </a:p>
          <a:p>
            <a:r>
              <a:rPr lang="en-US" dirty="0">
                <a:solidFill>
                  <a:schemeClr val="bg1"/>
                </a:solidFill>
                <a:hlinkClick r:id="rId4"/>
              </a:rPr>
              <a:t>http://obrnadzor.gov.ru/common/upload/doc_list/Prilozhenie_1._</a:t>
            </a:r>
            <a:r>
              <a:rPr lang="en-US" dirty="0" smtClean="0">
                <a:solidFill>
                  <a:schemeClr val="bg1"/>
                </a:solidFill>
                <a:hlinkClick r:id="rId4"/>
              </a:rPr>
              <a:t>k_Rekomendatsiyam_po_organizatsii_i_provedeniu_itogovogo_sochineniya_izlozheniya_dlya_OIV.pdf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558396"/>
              </p:ext>
            </p:extLst>
          </p:nvPr>
        </p:nvGraphicFramePr>
        <p:xfrm>
          <a:off x="755575" y="4518444"/>
          <a:ext cx="7560840" cy="2103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5463"/>
                <a:gridCol w="3575377"/>
              </a:tblGrid>
              <a:tr h="19059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Заполняется ответственным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2150" marR="621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1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Требования к сочинению (изложению)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2150" marR="621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Результаты оценивания сочинения (изложения)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2150" marR="62150" marT="0" marB="0"/>
                </a:tc>
              </a:tr>
              <a:tr h="1905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                  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2150" marR="621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Критерии  1  2  3  4  5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2150" marR="62150" marT="0" marB="0"/>
                </a:tc>
              </a:tr>
              <a:tr h="1905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      </a:t>
                      </a:r>
                      <a:r>
                        <a:rPr lang="ru-RU" sz="20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Зачет 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□ □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2150" marR="621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Зачет 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□  □  □  □  □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2150" marR="62150" marT="0" marB="0"/>
                </a:tc>
              </a:tr>
              <a:tr h="1905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Незачет 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□ □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2150" marR="621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Незачет □  □  □  □  □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2150" marR="62150" marT="0" marB="0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073197" y="2658423"/>
            <a:ext cx="10661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Новое: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13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878" y="260340"/>
            <a:ext cx="8712969" cy="1200329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Методические </a:t>
            </a:r>
            <a:r>
              <a:rPr lang="ru-RU" sz="2400" b="1" dirty="0">
                <a:solidFill>
                  <a:schemeClr val="bg1"/>
                </a:solidFill>
              </a:rPr>
              <a:t>рекомендации для экспертов, участвующих в проверке итогового </a:t>
            </a:r>
            <a:r>
              <a:rPr lang="ru-RU" sz="2400" b="1" dirty="0" smtClean="0">
                <a:solidFill>
                  <a:schemeClr val="bg1"/>
                </a:solidFill>
              </a:rPr>
              <a:t>сочинения: </a:t>
            </a:r>
            <a:r>
              <a:rPr lang="ru-RU" sz="2400" dirty="0" smtClean="0">
                <a:hlinkClick r:id="rId2"/>
              </a:rPr>
              <a:t>http</a:t>
            </a:r>
            <a:r>
              <a:rPr lang="ru-RU" sz="2400" dirty="0">
                <a:hlinkClick r:id="rId2"/>
              </a:rPr>
              <a:t>://obrnadzor.gov.ru/ru/docs/documents/index.php</a:t>
            </a:r>
            <a:r>
              <a:rPr lang="ru-RU" sz="2400" dirty="0">
                <a:solidFill>
                  <a:schemeClr val="bg1"/>
                </a:solidFill>
              </a:rPr>
              <a:t>)</a:t>
            </a:r>
            <a:r>
              <a:rPr lang="ru-RU" sz="2400" dirty="0"/>
              <a:t>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92588" y="1612633"/>
            <a:ext cx="10661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Новое: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878" y="2132856"/>
            <a:ext cx="8712969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800" b="1" dirty="0">
                <a:solidFill>
                  <a:schemeClr val="bg1"/>
                </a:solidFill>
              </a:rPr>
              <a:t>Требования, предъявляемые к экспертам, участвующим в проверке итогового сочинения (изложения) </a:t>
            </a:r>
          </a:p>
          <a:p>
            <a:pPr marL="285750" indent="-28575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bg1"/>
                </a:solidFill>
              </a:rPr>
              <a:t>Владение </a:t>
            </a:r>
            <a:r>
              <a:rPr lang="ru-RU" sz="1600" b="1" dirty="0">
                <a:solidFill>
                  <a:schemeClr val="bg1"/>
                </a:solidFill>
              </a:rPr>
              <a:t>необходимой нормативной </a:t>
            </a:r>
            <a:r>
              <a:rPr lang="ru-RU" sz="1600" b="1" dirty="0" smtClean="0">
                <a:solidFill>
                  <a:schemeClr val="bg1"/>
                </a:solidFill>
              </a:rPr>
              <a:t>базой</a:t>
            </a:r>
            <a:r>
              <a:rPr lang="ru-RU" sz="1600" dirty="0" smtClean="0">
                <a:solidFill>
                  <a:schemeClr val="bg1"/>
                </a:solidFill>
              </a:rPr>
              <a:t> (знание нормативных документов).</a:t>
            </a:r>
            <a:endParaRPr lang="ru-RU" sz="1600" dirty="0">
              <a:solidFill>
                <a:schemeClr val="bg1"/>
              </a:solidFill>
            </a:endParaRPr>
          </a:p>
          <a:p>
            <a:pPr marL="285750" indent="-28575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bg1"/>
                </a:solidFill>
              </a:rPr>
              <a:t>Владение </a:t>
            </a:r>
            <a:r>
              <a:rPr lang="ru-RU" sz="1600" b="1" dirty="0">
                <a:solidFill>
                  <a:schemeClr val="bg1"/>
                </a:solidFill>
              </a:rPr>
              <a:t>необходимыми предметными </a:t>
            </a:r>
            <a:r>
              <a:rPr lang="ru-RU" sz="1600" b="1" dirty="0" smtClean="0">
                <a:solidFill>
                  <a:schemeClr val="bg1"/>
                </a:solidFill>
              </a:rPr>
              <a:t>компетенциями</a:t>
            </a:r>
            <a:r>
              <a:rPr lang="ru-RU" sz="1600" dirty="0" smtClean="0">
                <a:solidFill>
                  <a:schemeClr val="bg1"/>
                </a:solidFill>
              </a:rPr>
              <a:t> (наличие высшего профессионального педагогического образования </a:t>
            </a:r>
            <a:r>
              <a:rPr lang="ru-RU" sz="1600" dirty="0">
                <a:solidFill>
                  <a:schemeClr val="bg1"/>
                </a:solidFill>
              </a:rPr>
              <a:t>по специальности «Русский язык и литература» с квалификацией «Учитель русского языка и литературы</a:t>
            </a:r>
            <a:r>
              <a:rPr lang="ru-RU" sz="1600" dirty="0" smtClean="0">
                <a:solidFill>
                  <a:schemeClr val="bg1"/>
                </a:solidFill>
              </a:rPr>
              <a:t>»;  опыт </a:t>
            </a:r>
            <a:r>
              <a:rPr lang="ru-RU" sz="1600" dirty="0">
                <a:solidFill>
                  <a:schemeClr val="bg1"/>
                </a:solidFill>
              </a:rPr>
              <a:t>проверки </a:t>
            </a:r>
            <a:r>
              <a:rPr lang="ru-RU" sz="1600" dirty="0" smtClean="0">
                <a:solidFill>
                  <a:schemeClr val="bg1"/>
                </a:solidFill>
              </a:rPr>
              <a:t>сочинений / изложений </a:t>
            </a:r>
            <a:r>
              <a:rPr lang="ru-RU" sz="1600" dirty="0">
                <a:solidFill>
                  <a:schemeClr val="bg1"/>
                </a:solidFill>
              </a:rPr>
              <a:t>в выпускных </a:t>
            </a:r>
            <a:r>
              <a:rPr lang="ru-RU" sz="1600" dirty="0" smtClean="0">
                <a:solidFill>
                  <a:schemeClr val="bg1"/>
                </a:solidFill>
              </a:rPr>
              <a:t>классах).</a:t>
            </a:r>
            <a:endParaRPr lang="ru-RU" sz="1600" dirty="0">
              <a:solidFill>
                <a:schemeClr val="bg1"/>
              </a:solidFill>
            </a:endParaRPr>
          </a:p>
          <a:p>
            <a:pPr marL="285750" indent="-28575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bg1"/>
                </a:solidFill>
              </a:rPr>
              <a:t>Владение содержанием основного общего и среднего общего </a:t>
            </a:r>
            <a:r>
              <a:rPr lang="ru-RU" sz="1600" b="1" dirty="0" smtClean="0">
                <a:solidFill>
                  <a:schemeClr val="bg1"/>
                </a:solidFill>
              </a:rPr>
              <a:t>образования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</a:p>
          <a:p>
            <a:pPr marL="285750" indent="-28575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bg1"/>
                </a:solidFill>
              </a:rPr>
              <a:t>Владение </a:t>
            </a:r>
            <a:r>
              <a:rPr lang="ru-RU" sz="1600" b="1" dirty="0">
                <a:solidFill>
                  <a:schemeClr val="bg1"/>
                </a:solidFill>
              </a:rPr>
              <a:t>компетенциями, необходимыми для проверки сочинения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(знание </a:t>
            </a:r>
            <a:r>
              <a:rPr lang="ru-RU" sz="1600" dirty="0">
                <a:solidFill>
                  <a:schemeClr val="bg1"/>
                </a:solidFill>
              </a:rPr>
              <a:t>общих научно-методических подходов к проверке и оцениванию </a:t>
            </a:r>
            <a:r>
              <a:rPr lang="ru-RU" sz="1600" dirty="0" smtClean="0">
                <a:solidFill>
                  <a:schemeClr val="bg1"/>
                </a:solidFill>
              </a:rPr>
              <a:t>сочинения; умение </a:t>
            </a:r>
            <a:r>
              <a:rPr lang="ru-RU" sz="1600" dirty="0">
                <a:solidFill>
                  <a:schemeClr val="bg1"/>
                </a:solidFill>
              </a:rPr>
              <a:t>объективно оценивать сочинения </a:t>
            </a:r>
            <a:r>
              <a:rPr lang="ru-RU" sz="1600" dirty="0" smtClean="0">
                <a:solidFill>
                  <a:schemeClr val="bg1"/>
                </a:solidFill>
              </a:rPr>
              <a:t>/ изложения обучающихся; умение применять </a:t>
            </a:r>
            <a:r>
              <a:rPr lang="ru-RU" sz="1600" dirty="0">
                <a:solidFill>
                  <a:schemeClr val="bg1"/>
                </a:solidFill>
              </a:rPr>
              <a:t>установленные критерии и нормативы оценки</a:t>
            </a:r>
            <a:r>
              <a:rPr lang="ru-RU" sz="1600" dirty="0" smtClean="0">
                <a:solidFill>
                  <a:schemeClr val="bg1"/>
                </a:solidFill>
              </a:rPr>
              <a:t>; умение </a:t>
            </a:r>
            <a:r>
              <a:rPr lang="ru-RU" sz="1600" dirty="0">
                <a:solidFill>
                  <a:schemeClr val="bg1"/>
                </a:solidFill>
              </a:rPr>
              <a:t>разграничивать ошибки и недочёты различного типа; </a:t>
            </a:r>
            <a:r>
              <a:rPr lang="ru-RU" sz="1600" dirty="0" smtClean="0">
                <a:solidFill>
                  <a:schemeClr val="bg1"/>
                </a:solidFill>
              </a:rPr>
              <a:t> умение </a:t>
            </a:r>
            <a:r>
              <a:rPr lang="ru-RU" sz="1600" dirty="0">
                <a:solidFill>
                  <a:schemeClr val="bg1"/>
                </a:solidFill>
              </a:rPr>
              <a:t>выявлять в работе экзаменуемого однотипные и негрубые ошибки; </a:t>
            </a:r>
            <a:r>
              <a:rPr lang="ru-RU" sz="1600" dirty="0" smtClean="0">
                <a:solidFill>
                  <a:schemeClr val="bg1"/>
                </a:solidFill>
              </a:rPr>
              <a:t>умение </a:t>
            </a:r>
            <a:r>
              <a:rPr lang="ru-RU" sz="1600" dirty="0">
                <a:solidFill>
                  <a:schemeClr val="bg1"/>
                </a:solidFill>
              </a:rPr>
              <a:t>правильно классифицировать ошибки в сочинениях экзаменуемых</a:t>
            </a:r>
            <a:r>
              <a:rPr lang="ru-RU" sz="1600" dirty="0" smtClean="0">
                <a:solidFill>
                  <a:schemeClr val="bg1"/>
                </a:solidFill>
              </a:rPr>
              <a:t>; умение </a:t>
            </a:r>
            <a:r>
              <a:rPr lang="ru-RU" sz="1600" dirty="0">
                <a:solidFill>
                  <a:schemeClr val="bg1"/>
                </a:solidFill>
              </a:rPr>
              <a:t>оформлять результаты проверки, соблюдая установленные технические требования</a:t>
            </a:r>
            <a:r>
              <a:rPr lang="ru-RU" sz="1600" dirty="0" smtClean="0">
                <a:solidFill>
                  <a:schemeClr val="bg1"/>
                </a:solidFill>
              </a:rPr>
              <a:t>; умение </a:t>
            </a:r>
            <a:r>
              <a:rPr lang="ru-RU" sz="1600" dirty="0">
                <a:solidFill>
                  <a:schemeClr val="bg1"/>
                </a:solidFill>
              </a:rPr>
              <a:t>обобщать результаты</a:t>
            </a:r>
            <a:r>
              <a:rPr lang="ru-RU" sz="1600" dirty="0" smtClean="0">
                <a:solidFill>
                  <a:schemeClr val="bg1"/>
                </a:solidFill>
              </a:rPr>
              <a:t>. 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479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81998" y="1338944"/>
            <a:ext cx="6281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002060"/>
                </a:solidFill>
              </a:rPr>
              <a:t>Итоговое сочинение с «Просвещением</a:t>
            </a:r>
            <a:r>
              <a:rPr lang="ru-RU" sz="1800" b="1" dirty="0" smtClean="0">
                <a:solidFill>
                  <a:srgbClr val="002060"/>
                </a:solidFill>
              </a:rPr>
              <a:t>»</a:t>
            </a:r>
          </a:p>
          <a:p>
            <a:r>
              <a:rPr lang="en-GB" sz="1800" dirty="0">
                <a:hlinkClick r:id="rId2"/>
              </a:rPr>
              <a:t>http://</a:t>
            </a:r>
            <a:r>
              <a:rPr lang="en-GB" sz="1800" dirty="0" smtClean="0">
                <a:hlinkClick r:id="rId2"/>
              </a:rPr>
              <a:t>www.prosv.ru/info.aspx?ob_no=43418</a:t>
            </a:r>
            <a:r>
              <a:rPr lang="ru-RU" sz="1800" dirty="0" smtClean="0"/>
              <a:t> </a:t>
            </a:r>
            <a:endParaRPr lang="ru-RU" sz="1800" dirty="0"/>
          </a:p>
        </p:txBody>
      </p:sp>
      <p:pic>
        <p:nvPicPr>
          <p:cNvPr id="2050" name="Picture 2" descr="http://prosv.ru/2014/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50" y="1706499"/>
            <a:ext cx="1619834" cy="240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64372" y="1985275"/>
            <a:ext cx="6317204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600" b="1" dirty="0">
                <a:solidFill>
                  <a:srgbClr val="002060"/>
                </a:solidFill>
              </a:rPr>
              <a:t>Серия «</a:t>
            </a:r>
            <a:r>
              <a:rPr lang="ru-RU" sz="1600" b="1" dirty="0" smtClean="0">
                <a:solidFill>
                  <a:srgbClr val="002060"/>
                </a:solidFill>
              </a:rPr>
              <a:t>Учимся с</a:t>
            </a:r>
            <a:r>
              <a:rPr lang="ru-RU" sz="1600" b="1" dirty="0">
                <a:solidFill>
                  <a:srgbClr val="002060"/>
                </a:solidFill>
              </a:rPr>
              <a:t> „Просвещением</a:t>
            </a:r>
            <a:r>
              <a:rPr lang="ru-RU" sz="1600" b="1" dirty="0" smtClean="0">
                <a:solidFill>
                  <a:srgbClr val="002060"/>
                </a:solidFill>
              </a:rPr>
              <a:t>“/Просвещение“ – учителю».</a:t>
            </a:r>
            <a:r>
              <a:rPr lang="ru-RU" sz="1600" b="1" dirty="0">
                <a:solidFill>
                  <a:srgbClr val="002060"/>
                </a:solidFill>
              </a:rPr>
              <a:t> </a:t>
            </a:r>
            <a:br>
              <a:rPr lang="ru-RU" sz="1600" b="1" dirty="0">
                <a:solidFill>
                  <a:srgbClr val="002060"/>
                </a:solidFill>
              </a:rPr>
            </a:br>
            <a:r>
              <a:rPr lang="ru-RU" sz="1600" b="1" i="1" dirty="0">
                <a:solidFill>
                  <a:schemeClr val="bg1"/>
                </a:solidFill>
              </a:rPr>
              <a:t>Щербакова О.И.</a:t>
            </a:r>
            <a:r>
              <a:rPr lang="ru-RU" sz="1600" b="1" dirty="0">
                <a:solidFill>
                  <a:schemeClr val="bg1"/>
                </a:solidFill>
              </a:rPr>
              <a:t> </a:t>
            </a:r>
            <a:r>
              <a:rPr lang="ru-RU" sz="1600" b="1" dirty="0" smtClean="0">
                <a:solidFill>
                  <a:schemeClr val="bg1"/>
                </a:solidFill>
              </a:rPr>
              <a:t>Виды </a:t>
            </a:r>
            <a:r>
              <a:rPr lang="ru-RU" sz="1600" b="1" dirty="0">
                <a:solidFill>
                  <a:schemeClr val="bg1"/>
                </a:solidFill>
              </a:rPr>
              <a:t>сочинений по литературе. </a:t>
            </a:r>
            <a:endParaRPr lang="ru-RU" sz="1600" b="1" dirty="0" smtClean="0">
              <a:solidFill>
                <a:schemeClr val="bg1"/>
              </a:solidFill>
            </a:endParaRPr>
          </a:p>
          <a:p>
            <a:pPr algn="l"/>
            <a:r>
              <a:rPr lang="ru-RU" sz="1600" b="1" dirty="0" smtClean="0">
                <a:solidFill>
                  <a:schemeClr val="bg1"/>
                </a:solidFill>
              </a:rPr>
              <a:t>10-11</a:t>
            </a:r>
            <a:r>
              <a:rPr lang="ru-RU" sz="1600" b="1" dirty="0">
                <a:solidFill>
                  <a:schemeClr val="bg1"/>
                </a:solidFill>
              </a:rPr>
              <a:t> классы. </a:t>
            </a:r>
            <a:r>
              <a:rPr lang="ru-RU" sz="1600" dirty="0">
                <a:solidFill>
                  <a:schemeClr val="bg1"/>
                </a:solidFill>
              </a:rPr>
              <a:t>Методическое пособие для </a:t>
            </a:r>
            <a:r>
              <a:rPr lang="ru-RU" sz="1600" dirty="0" smtClean="0">
                <a:solidFill>
                  <a:schemeClr val="bg1"/>
                </a:solidFill>
              </a:rPr>
              <a:t>учителя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2052" name="Picture 4" descr="http://prosv.ru/2014/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52" y="2780928"/>
            <a:ext cx="1584911" cy="2311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64372" y="3143318"/>
            <a:ext cx="6317204" cy="1323439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600" b="1" dirty="0">
                <a:solidFill>
                  <a:srgbClr val="002060"/>
                </a:solidFill>
              </a:rPr>
              <a:t>Серия «Учимся с «Просвещением</a:t>
            </a:r>
            <a:r>
              <a:rPr lang="ru-RU" sz="1600" b="1" dirty="0" smtClean="0">
                <a:solidFill>
                  <a:srgbClr val="002060"/>
                </a:solidFill>
              </a:rPr>
              <a:t>» /«</a:t>
            </a:r>
            <a:r>
              <a:rPr lang="ru-RU" sz="1600" b="1" dirty="0">
                <a:solidFill>
                  <a:srgbClr val="002060"/>
                </a:solidFill>
              </a:rPr>
              <a:t>Экзамен с «Просвещением</a:t>
            </a:r>
            <a:r>
              <a:rPr lang="ru-RU" sz="1600" b="1" dirty="0" smtClean="0">
                <a:solidFill>
                  <a:srgbClr val="002060"/>
                </a:solidFill>
              </a:rPr>
              <a:t>»</a:t>
            </a:r>
            <a:r>
              <a:rPr lang="ru-RU" sz="1600" b="1" dirty="0">
                <a:solidFill>
                  <a:srgbClr val="002060"/>
                </a:solidFill>
              </a:rPr>
              <a:t/>
            </a:r>
            <a:br>
              <a:rPr lang="ru-RU" sz="1600" b="1" dirty="0">
                <a:solidFill>
                  <a:srgbClr val="002060"/>
                </a:solidFill>
              </a:rPr>
            </a:br>
            <a:r>
              <a:rPr lang="ru-RU" sz="1600" b="1" i="1" dirty="0">
                <a:solidFill>
                  <a:schemeClr val="bg1"/>
                </a:solidFill>
              </a:rPr>
              <a:t>Красовская С. И., </a:t>
            </a:r>
            <a:r>
              <a:rPr lang="ru-RU" sz="1600" b="1" i="1" dirty="0" err="1">
                <a:solidFill>
                  <a:schemeClr val="bg1"/>
                </a:solidFill>
              </a:rPr>
              <a:t>Шутан</a:t>
            </a:r>
            <a:r>
              <a:rPr lang="ru-RU" sz="1600" b="1" i="1" dirty="0">
                <a:solidFill>
                  <a:schemeClr val="bg1"/>
                </a:solidFill>
              </a:rPr>
              <a:t> М. И., Моисеева В. Г., </a:t>
            </a:r>
            <a:r>
              <a:rPr lang="ru-RU" sz="1600" b="1" i="1" dirty="0" err="1">
                <a:solidFill>
                  <a:schemeClr val="bg1"/>
                </a:solidFill>
              </a:rPr>
              <a:t>Певак</a:t>
            </a:r>
            <a:r>
              <a:rPr lang="ru-RU" sz="1600" b="1" i="1" dirty="0">
                <a:solidFill>
                  <a:schemeClr val="bg1"/>
                </a:solidFill>
              </a:rPr>
              <a:t> Е. А., </a:t>
            </a:r>
            <a:r>
              <a:rPr lang="ru-RU" sz="1600" b="1" i="1" dirty="0" err="1">
                <a:solidFill>
                  <a:schemeClr val="bg1"/>
                </a:solidFill>
              </a:rPr>
              <a:t>Неретина</a:t>
            </a:r>
            <a:r>
              <a:rPr lang="ru-RU" sz="1600" b="1" i="1" dirty="0">
                <a:solidFill>
                  <a:schemeClr val="bg1"/>
                </a:solidFill>
              </a:rPr>
              <a:t> Т. А</a:t>
            </a:r>
            <a:r>
              <a:rPr lang="ru-RU" sz="1600" b="1" i="1" dirty="0" smtClean="0">
                <a:solidFill>
                  <a:schemeClr val="bg1"/>
                </a:solidFill>
              </a:rPr>
              <a:t>. </a:t>
            </a:r>
            <a:r>
              <a:rPr lang="ru-RU" sz="1600" b="1" dirty="0" smtClean="0">
                <a:solidFill>
                  <a:schemeClr val="bg1"/>
                </a:solidFill>
              </a:rPr>
              <a:t>«</a:t>
            </a:r>
            <a:r>
              <a:rPr lang="ru-RU" sz="1600" b="1" dirty="0">
                <a:solidFill>
                  <a:schemeClr val="bg1"/>
                </a:solidFill>
              </a:rPr>
              <a:t>Сочинение? Легко!». </a:t>
            </a:r>
            <a:r>
              <a:rPr lang="ru-RU" sz="1600" dirty="0">
                <a:solidFill>
                  <a:schemeClr val="bg1"/>
                </a:solidFill>
              </a:rPr>
              <a:t>Пособие для учащихся общеобразовательных </a:t>
            </a:r>
            <a:r>
              <a:rPr lang="ru-RU" sz="1600" dirty="0" smtClean="0">
                <a:solidFill>
                  <a:schemeClr val="bg1"/>
                </a:solidFill>
              </a:rPr>
              <a:t>организаций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2054" name="Picture 6" descr="http://prosv.ru/2014/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78668"/>
            <a:ext cx="1575711" cy="239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681998" y="4554197"/>
            <a:ext cx="6317205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1600" b="1" dirty="0">
                <a:solidFill>
                  <a:schemeClr val="bg1"/>
                </a:solidFill>
              </a:rPr>
              <a:t>Методические рекомендации по подготовке и проведению итогового сочинения </a:t>
            </a:r>
            <a:r>
              <a:rPr lang="ru-RU" sz="1600" b="1" dirty="0" smtClean="0">
                <a:solidFill>
                  <a:schemeClr val="bg1"/>
                </a:solidFill>
              </a:rPr>
              <a:t>для </a:t>
            </a:r>
            <a:r>
              <a:rPr lang="ru-RU" sz="1600" b="1" dirty="0">
                <a:solidFill>
                  <a:schemeClr val="bg1"/>
                </a:solidFill>
              </a:rPr>
              <a:t>образовательных организаций. </a:t>
            </a:r>
            <a:br>
              <a:rPr lang="ru-RU" sz="1600" b="1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Пособие для администрации школ, методистов, экспертов, участвующих в проверке сочинений, учителей.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23728" y="5820535"/>
            <a:ext cx="6875475" cy="83099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Сдано в печать: </a:t>
            </a:r>
            <a:endParaRPr lang="ru-RU" sz="1600" b="1" dirty="0" smtClean="0">
              <a:solidFill>
                <a:srgbClr val="C00000"/>
              </a:solidFill>
            </a:endParaRPr>
          </a:p>
          <a:p>
            <a:r>
              <a:rPr lang="ru-RU" sz="1600" b="1" i="1" dirty="0" smtClean="0">
                <a:solidFill>
                  <a:srgbClr val="002060"/>
                </a:solidFill>
              </a:rPr>
              <a:t>Беляева Н. В. </a:t>
            </a:r>
            <a:r>
              <a:rPr lang="ru-RU" sz="1600" b="1" dirty="0" smtClean="0">
                <a:solidFill>
                  <a:srgbClr val="002060"/>
                </a:solidFill>
              </a:rPr>
              <a:t>Итоговое сочинение: подготовка и контроль. </a:t>
            </a:r>
            <a:r>
              <a:rPr lang="ru-RU" sz="1600" dirty="0" smtClean="0">
                <a:solidFill>
                  <a:srgbClr val="002060"/>
                </a:solidFill>
              </a:rPr>
              <a:t>Учебное пособие для образовательных организаций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4320" y="138615"/>
            <a:ext cx="8802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Централизованная методическая помощь учителю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в обучении сочинению: курсы, семинары, открытые уроки, методические пособия, сайты, </a:t>
            </a:r>
            <a:r>
              <a:rPr lang="ru-RU" sz="2400" dirty="0" err="1" smtClean="0">
                <a:solidFill>
                  <a:srgbClr val="002060"/>
                </a:solidFill>
              </a:rPr>
              <a:t>вебинары</a:t>
            </a:r>
            <a:r>
              <a:rPr lang="ru-RU" sz="2400" dirty="0" smtClean="0">
                <a:solidFill>
                  <a:srgbClr val="002060"/>
                </a:solidFill>
              </a:rPr>
              <a:t>, </a:t>
            </a:r>
            <a:r>
              <a:rPr lang="ru-RU" sz="2400" dirty="0" err="1" smtClean="0">
                <a:solidFill>
                  <a:srgbClr val="002060"/>
                </a:solidFill>
              </a:rPr>
              <a:t>видеолекции</a:t>
            </a:r>
            <a:r>
              <a:rPr lang="ru-RU" sz="2400" dirty="0" smtClean="0">
                <a:solidFill>
                  <a:srgbClr val="002060"/>
                </a:solidFill>
              </a:rPr>
              <a:t>   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01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51920" y="331490"/>
            <a:ext cx="5112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Нормативно-правовая база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проведения и оценки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итогового сочинения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564904"/>
            <a:ext cx="87129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/>
                </a:solidFill>
              </a:rPr>
              <a:t>Послание Президента Российской Федерации Федеральному Собранию Российской Федерации от 12.12.2013 во исполнение пунктов «б» и «в» перечня поручений Президента Российской Федерации по итогам заседания Совета при Президенте Российской Федерации по культуре и искусству от 17.11.2013 г. №2699.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</a:rPr>
              <a:t>Приказ </a:t>
            </a:r>
            <a:r>
              <a:rPr lang="ru-RU" sz="1800" dirty="0">
                <a:solidFill>
                  <a:schemeClr val="bg1"/>
                </a:solidFill>
              </a:rPr>
              <a:t>Министерства образования и науки Российской Федерации </a:t>
            </a:r>
            <a:r>
              <a:rPr lang="ru-RU" sz="1800" dirty="0" smtClean="0">
                <a:solidFill>
                  <a:schemeClr val="bg1"/>
                </a:solidFill>
              </a:rPr>
              <a:t>            «</a:t>
            </a:r>
            <a:r>
              <a:rPr lang="ru-RU" sz="1800" dirty="0">
                <a:solidFill>
                  <a:schemeClr val="bg1"/>
                </a:solidFill>
              </a:rPr>
              <a:t>О внесении изменений в Порядок проведения государственной итоговой аттестации по образовательным программам среднего общего образования»  № 923 от 05.08.2014 (зарегистрирован Минюстом России 15.08.2014, регистрационный № 33604).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/>
                </a:solidFill>
                <a:hlinkClick r:id="rId2"/>
              </a:rPr>
              <a:t>Письмо </a:t>
            </a:r>
            <a:r>
              <a:rPr lang="ru-RU" sz="1800" dirty="0" err="1">
                <a:solidFill>
                  <a:schemeClr val="bg1"/>
                </a:solidFill>
                <a:hlinkClick r:id="rId2"/>
              </a:rPr>
              <a:t>Рособрнадзора</a:t>
            </a:r>
            <a:r>
              <a:rPr lang="ru-RU" sz="1800" dirty="0">
                <a:solidFill>
                  <a:schemeClr val="bg1"/>
                </a:solidFill>
                <a:hlinkClick r:id="rId2"/>
              </a:rPr>
              <a:t> № 02-651 от 01.10.2014 "О документах по организации и проведению итогового сочинения (изложения)"</a:t>
            </a:r>
            <a:endParaRPr lang="ru-RU" sz="1800" dirty="0">
              <a:solidFill>
                <a:schemeClr val="bg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/>
                </a:solidFill>
                <a:hlinkClick r:id="rId3"/>
              </a:rPr>
              <a:t>Письмо </a:t>
            </a:r>
            <a:r>
              <a:rPr lang="ru-RU" sz="1800" dirty="0" err="1">
                <a:solidFill>
                  <a:schemeClr val="bg1"/>
                </a:solidFill>
                <a:hlinkClick r:id="rId3"/>
              </a:rPr>
              <a:t>Рособрнадзора</a:t>
            </a:r>
            <a:r>
              <a:rPr lang="ru-RU" sz="1800" dirty="0">
                <a:solidFill>
                  <a:schemeClr val="bg1"/>
                </a:solidFill>
                <a:hlinkClick r:id="rId3"/>
              </a:rPr>
              <a:t> № 02-747 от 27.11.2014 "Об уточненных редакциях документов по организации и проведению итогового сочинения (изложения</a:t>
            </a:r>
            <a:r>
              <a:rPr lang="ru-RU" sz="1800" dirty="0" smtClean="0">
                <a:solidFill>
                  <a:schemeClr val="bg1"/>
                </a:solidFill>
                <a:hlinkClick r:id="rId3"/>
              </a:rPr>
              <a:t>)"</a:t>
            </a:r>
            <a:endParaRPr lang="ru-RU" dirty="0"/>
          </a:p>
        </p:txBody>
      </p:sp>
      <p:pic>
        <p:nvPicPr>
          <p:cNvPr id="6" name="Picture 2" descr="http://cdn.vluki.ru/_fit/350x233/files/2013Nov27/bc6e06165d7264667de1899ff96bcaeb_L_67bf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170" y="281221"/>
            <a:ext cx="3343726" cy="2129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9448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8771" y="0"/>
            <a:ext cx="8930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chemeClr val="bg1"/>
                </a:solidFill>
              </a:rPr>
              <a:t>Вебинары</a:t>
            </a:r>
            <a:r>
              <a:rPr lang="ru-RU" sz="2400" dirty="0" smtClean="0">
                <a:solidFill>
                  <a:schemeClr val="bg1"/>
                </a:solidFill>
              </a:rPr>
              <a:t> издательства «Просвещение»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по подготовке </a:t>
            </a:r>
            <a:r>
              <a:rPr lang="ru-RU" sz="2400" smtClean="0">
                <a:solidFill>
                  <a:schemeClr val="bg1"/>
                </a:solidFill>
              </a:rPr>
              <a:t>к </a:t>
            </a:r>
            <a:r>
              <a:rPr lang="ru-RU" sz="2400" smtClean="0">
                <a:solidFill>
                  <a:schemeClr val="bg1"/>
                </a:solidFill>
              </a:rPr>
              <a:t>сочинению </a:t>
            </a:r>
            <a:r>
              <a:rPr lang="en-US" sz="2400" dirty="0">
                <a:solidFill>
                  <a:srgbClr val="002060"/>
                </a:solidFill>
                <a:hlinkClick r:id="rId2"/>
              </a:rPr>
              <a:t>http://</a:t>
            </a:r>
            <a:r>
              <a:rPr lang="en-US" sz="2400" dirty="0" smtClean="0">
                <a:solidFill>
                  <a:srgbClr val="002060"/>
                </a:solidFill>
                <a:hlinkClick r:id="rId2"/>
              </a:rPr>
              <a:t>www.prosv.ru/info.aspx?ob_no=31408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8773" y="1221949"/>
            <a:ext cx="8930927" cy="58477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600" b="1" i="1" dirty="0" smtClean="0">
                <a:solidFill>
                  <a:schemeClr val="bg1"/>
                </a:solidFill>
              </a:rPr>
              <a:t>29.08.2014. </a:t>
            </a:r>
            <a:r>
              <a:rPr lang="ru-RU" sz="1600" b="1" dirty="0" smtClean="0">
                <a:solidFill>
                  <a:schemeClr val="bg1"/>
                </a:solidFill>
              </a:rPr>
              <a:t>УМК </a:t>
            </a:r>
            <a:r>
              <a:rPr lang="ru-RU" sz="1600" b="1" dirty="0">
                <a:solidFill>
                  <a:schemeClr val="bg1"/>
                </a:solidFill>
              </a:rPr>
              <a:t>по литературе издательства «Просвещение». Система работы над </a:t>
            </a:r>
            <a:r>
              <a:rPr lang="ru-RU" sz="1600" b="1" dirty="0" smtClean="0">
                <a:solidFill>
                  <a:schemeClr val="bg1"/>
                </a:solidFill>
              </a:rPr>
              <a:t>сочинением</a:t>
            </a:r>
            <a:r>
              <a:rPr lang="ru-RU" sz="1600" dirty="0">
                <a:solidFill>
                  <a:schemeClr val="bg1"/>
                </a:solidFill>
              </a:rPr>
              <a:t> </a:t>
            </a:r>
            <a:r>
              <a:rPr lang="ru-RU" sz="1600" dirty="0" smtClean="0">
                <a:solidFill>
                  <a:schemeClr val="bg1"/>
                </a:solidFill>
              </a:rPr>
              <a:t>. </a:t>
            </a:r>
            <a:r>
              <a:rPr lang="ru-RU" sz="1600" b="1" i="1" dirty="0" smtClean="0">
                <a:solidFill>
                  <a:schemeClr val="bg1"/>
                </a:solidFill>
              </a:rPr>
              <a:t>Запись </a:t>
            </a:r>
            <a:r>
              <a:rPr lang="ru-RU" sz="1600" b="1" i="1" dirty="0" err="1" smtClean="0">
                <a:solidFill>
                  <a:schemeClr val="bg1"/>
                </a:solidFill>
              </a:rPr>
              <a:t>вебинара</a:t>
            </a:r>
            <a:r>
              <a:rPr lang="ru-RU" sz="1600" b="1" i="1" dirty="0" smtClean="0">
                <a:solidFill>
                  <a:schemeClr val="bg1"/>
                </a:solidFill>
              </a:rPr>
              <a:t> :</a:t>
            </a:r>
            <a:r>
              <a:rPr lang="ru-RU" sz="1600" dirty="0">
                <a:solidFill>
                  <a:schemeClr val="bg1"/>
                </a:solidFill>
              </a:rPr>
              <a:t> </a:t>
            </a:r>
            <a:r>
              <a:rPr lang="ru-RU" sz="1600" dirty="0">
                <a:solidFill>
                  <a:schemeClr val="bg1"/>
                </a:solidFill>
                <a:hlinkClick r:id="rId3"/>
              </a:rPr>
              <a:t>http://my.webinar.ru/record/334983/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773" y="1860828"/>
            <a:ext cx="5295031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600" b="1" i="1" dirty="0" smtClean="0">
                <a:solidFill>
                  <a:schemeClr val="bg1"/>
                </a:solidFill>
              </a:rPr>
              <a:t>28.10.2014. </a:t>
            </a:r>
            <a:r>
              <a:rPr lang="ru-RU" sz="1600" b="1" dirty="0" smtClean="0">
                <a:solidFill>
                  <a:schemeClr val="bg1"/>
                </a:solidFill>
              </a:rPr>
              <a:t>Экзаменационное </a:t>
            </a:r>
            <a:r>
              <a:rPr lang="ru-RU" sz="1600" b="1" dirty="0">
                <a:solidFill>
                  <a:schemeClr val="bg1"/>
                </a:solidFill>
              </a:rPr>
              <a:t>сочинение: тематические направления, литературные аргументы, критерии </a:t>
            </a:r>
            <a:r>
              <a:rPr lang="ru-RU" sz="1600" b="1" dirty="0" smtClean="0">
                <a:solidFill>
                  <a:schemeClr val="bg1"/>
                </a:solidFill>
              </a:rPr>
              <a:t>оценивания.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</a:p>
          <a:p>
            <a:pPr algn="l"/>
            <a:r>
              <a:rPr lang="ru-RU" sz="1600" b="1" i="1" dirty="0" smtClean="0">
                <a:solidFill>
                  <a:schemeClr val="bg1"/>
                </a:solidFill>
              </a:rPr>
              <a:t>Запись </a:t>
            </a:r>
            <a:r>
              <a:rPr lang="ru-RU" sz="1600" b="1" i="1" dirty="0" err="1" smtClean="0">
                <a:solidFill>
                  <a:schemeClr val="bg1"/>
                </a:solidFill>
              </a:rPr>
              <a:t>вебинара</a:t>
            </a:r>
            <a:r>
              <a:rPr lang="ru-RU" sz="1600" b="1" i="1" dirty="0" smtClean="0">
                <a:solidFill>
                  <a:schemeClr val="bg1"/>
                </a:solidFill>
              </a:rPr>
              <a:t>: </a:t>
            </a:r>
            <a:r>
              <a:rPr lang="ru-RU" sz="1600" dirty="0" smtClean="0">
                <a:solidFill>
                  <a:schemeClr val="bg1"/>
                </a:solidFill>
                <a:hlinkClick r:id="rId4"/>
              </a:rPr>
              <a:t>http</a:t>
            </a:r>
            <a:r>
              <a:rPr lang="ru-RU" sz="1600" dirty="0">
                <a:solidFill>
                  <a:schemeClr val="bg1"/>
                </a:solidFill>
                <a:hlinkClick r:id="rId4"/>
              </a:rPr>
              <a:t>://my.webinar.ru/record/377088</a:t>
            </a:r>
            <a:r>
              <a:rPr lang="ru-RU" sz="1600" dirty="0" smtClean="0">
                <a:solidFill>
                  <a:schemeClr val="bg1"/>
                </a:solidFill>
                <a:hlinkClick r:id="rId4"/>
              </a:rPr>
              <a:t>/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3804" y="1860828"/>
            <a:ext cx="3635896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600" b="1" i="1" dirty="0" smtClean="0">
                <a:solidFill>
                  <a:schemeClr val="bg1"/>
                </a:solidFill>
              </a:rPr>
              <a:t>16.01.2015. Школьное </a:t>
            </a:r>
            <a:r>
              <a:rPr lang="ru-RU" sz="1600" b="1" i="1" dirty="0">
                <a:solidFill>
                  <a:schemeClr val="bg1"/>
                </a:solidFill>
              </a:rPr>
              <a:t>сочинение: работа над </a:t>
            </a:r>
            <a:r>
              <a:rPr lang="ru-RU" sz="1600" b="1" i="1" dirty="0" smtClean="0">
                <a:solidFill>
                  <a:schemeClr val="bg1"/>
                </a:solidFill>
              </a:rPr>
              <a:t>ошибками.</a:t>
            </a:r>
            <a:r>
              <a:rPr lang="ru-RU" sz="1600" dirty="0">
                <a:solidFill>
                  <a:schemeClr val="bg1"/>
                </a:solidFill>
              </a:rPr>
              <a:t> </a:t>
            </a:r>
            <a:endParaRPr lang="ru-RU" sz="1600" dirty="0" smtClean="0">
              <a:solidFill>
                <a:schemeClr val="bg1"/>
              </a:solidFill>
            </a:endParaRPr>
          </a:p>
          <a:p>
            <a:pPr algn="l"/>
            <a:r>
              <a:rPr lang="ru-RU" sz="1600" b="1" i="1" dirty="0" smtClean="0">
                <a:solidFill>
                  <a:schemeClr val="bg1"/>
                </a:solidFill>
              </a:rPr>
              <a:t>Запись </a:t>
            </a:r>
            <a:r>
              <a:rPr lang="ru-RU" sz="1600" b="1" i="1" dirty="0" err="1" smtClean="0">
                <a:solidFill>
                  <a:schemeClr val="bg1"/>
                </a:solidFill>
              </a:rPr>
              <a:t>вебинара</a:t>
            </a:r>
            <a:r>
              <a:rPr lang="ru-RU" sz="1600" b="1" i="1" dirty="0" smtClean="0">
                <a:solidFill>
                  <a:schemeClr val="bg1"/>
                </a:solidFill>
              </a:rPr>
              <a:t> : </a:t>
            </a:r>
            <a:r>
              <a:rPr lang="ru-RU" sz="1600" dirty="0">
                <a:hlinkClick r:id="rId5"/>
              </a:rPr>
              <a:t>http://my.webinar.ru/record/419940</a:t>
            </a:r>
            <a:r>
              <a:rPr lang="ru-RU" sz="1600" dirty="0" smtClean="0">
                <a:hlinkClick r:id="rId5"/>
              </a:rPr>
              <a:t>/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98773" y="3012956"/>
            <a:ext cx="8930927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600" b="1" i="1" dirty="0" smtClean="0">
                <a:solidFill>
                  <a:schemeClr val="bg1"/>
                </a:solidFill>
              </a:rPr>
              <a:t>05.03.2015. </a:t>
            </a:r>
            <a:r>
              <a:rPr lang="ru-RU" sz="1600" b="1" dirty="0" smtClean="0">
                <a:solidFill>
                  <a:schemeClr val="bg1"/>
                </a:solidFill>
              </a:rPr>
              <a:t>Развитие </a:t>
            </a:r>
            <a:r>
              <a:rPr lang="ru-RU" sz="1600" b="1" dirty="0">
                <a:solidFill>
                  <a:schemeClr val="bg1"/>
                </a:solidFill>
              </a:rPr>
              <a:t>письменной речи на уроках русского языка и литературы с пособиями издательства «Просвещение» (Шапиро Н.А. Готовимся к сочинению. Тетрадь-практикум для развития письменной речи. 5–9 классы</a:t>
            </a:r>
            <a:r>
              <a:rPr lang="ru-RU" sz="1600" b="1" dirty="0" smtClean="0">
                <a:solidFill>
                  <a:schemeClr val="bg1"/>
                </a:solidFill>
              </a:rPr>
              <a:t>).</a:t>
            </a:r>
            <a:r>
              <a:rPr lang="ru-RU" sz="1600" dirty="0">
                <a:solidFill>
                  <a:schemeClr val="bg1"/>
                </a:solidFill>
              </a:rPr>
              <a:t> </a:t>
            </a:r>
            <a:endParaRPr lang="ru-RU" sz="1600" dirty="0" smtClean="0">
              <a:solidFill>
                <a:schemeClr val="bg1"/>
              </a:solidFill>
            </a:endParaRPr>
          </a:p>
          <a:p>
            <a:pPr algn="l"/>
            <a:r>
              <a:rPr lang="ru-RU" sz="1600" b="1" dirty="0" smtClean="0">
                <a:solidFill>
                  <a:schemeClr val="bg1"/>
                </a:solidFill>
              </a:rPr>
              <a:t>Запись </a:t>
            </a:r>
            <a:r>
              <a:rPr lang="ru-RU" sz="1600" b="1" dirty="0" err="1" smtClean="0">
                <a:solidFill>
                  <a:schemeClr val="bg1"/>
                </a:solidFill>
              </a:rPr>
              <a:t>вебинара</a:t>
            </a:r>
            <a:r>
              <a:rPr lang="ru-RU" sz="1600" b="1" dirty="0" smtClean="0">
                <a:solidFill>
                  <a:schemeClr val="bg1"/>
                </a:solidFill>
              </a:rPr>
              <a:t> :</a:t>
            </a:r>
            <a:r>
              <a:rPr lang="ru-RU" sz="1600" dirty="0">
                <a:solidFill>
                  <a:schemeClr val="bg1"/>
                </a:solidFill>
              </a:rPr>
              <a:t> </a:t>
            </a:r>
            <a:r>
              <a:rPr lang="ru-RU" sz="1600" dirty="0">
                <a:solidFill>
                  <a:schemeClr val="bg1"/>
                </a:solidFill>
                <a:hlinkClick r:id="rId6"/>
              </a:rPr>
              <a:t>https://</a:t>
            </a:r>
            <a:r>
              <a:rPr lang="ru-RU" sz="1600" dirty="0" smtClean="0">
                <a:solidFill>
                  <a:schemeClr val="bg1"/>
                </a:solidFill>
                <a:hlinkClick r:id="rId6"/>
              </a:rPr>
              <a:t>my.webinar.ru/record/455357/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8773" y="4167134"/>
            <a:ext cx="8930927" cy="64325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600" b="1" i="1" dirty="0" smtClean="0">
                <a:solidFill>
                  <a:schemeClr val="bg1"/>
                </a:solidFill>
              </a:rPr>
              <a:t>29.09.2015. </a:t>
            </a:r>
            <a:r>
              <a:rPr lang="ru-RU" sz="1600" b="1" dirty="0">
                <a:solidFill>
                  <a:schemeClr val="bg1"/>
                </a:solidFill>
              </a:rPr>
              <a:t>«Сочинение? Легко! Перезагрузка</a:t>
            </a:r>
            <a:r>
              <a:rPr lang="ru-RU" sz="1600" b="1" dirty="0" smtClean="0">
                <a:solidFill>
                  <a:schemeClr val="bg1"/>
                </a:solidFill>
              </a:rPr>
              <a:t>». </a:t>
            </a:r>
          </a:p>
          <a:p>
            <a:pPr algn="l"/>
            <a:r>
              <a:rPr lang="ru-RU" sz="1600" b="1" i="1" dirty="0" smtClean="0">
                <a:solidFill>
                  <a:schemeClr val="bg1"/>
                </a:solidFill>
              </a:rPr>
              <a:t>Запись </a:t>
            </a:r>
            <a:r>
              <a:rPr lang="ru-RU" sz="1600" b="1" i="1" dirty="0" err="1" smtClean="0">
                <a:solidFill>
                  <a:schemeClr val="bg1"/>
                </a:solidFill>
              </a:rPr>
              <a:t>вебинара</a:t>
            </a:r>
            <a:r>
              <a:rPr lang="ru-RU" sz="1600" b="1" i="1" dirty="0" smtClean="0">
                <a:solidFill>
                  <a:schemeClr val="bg1"/>
                </a:solidFill>
              </a:rPr>
              <a:t> : </a:t>
            </a:r>
            <a:r>
              <a:rPr lang="en-US" sz="1600" dirty="0"/>
              <a:t> </a:t>
            </a:r>
            <a:r>
              <a:rPr lang="en-US" sz="1600" dirty="0">
                <a:hlinkClick r:id="rId7"/>
              </a:rPr>
              <a:t>https://my.webinar.ru/record/573675/</a:t>
            </a:r>
            <a:endParaRPr lang="ru-RU" sz="16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772" y="4853156"/>
            <a:ext cx="8930927" cy="58477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600" b="1" i="1" dirty="0" smtClean="0">
                <a:solidFill>
                  <a:schemeClr val="bg1"/>
                </a:solidFill>
              </a:rPr>
              <a:t>01.10.2015. </a:t>
            </a:r>
            <a:r>
              <a:rPr lang="ru-RU" sz="1600" b="1" i="1" dirty="0">
                <a:solidFill>
                  <a:schemeClr val="bg1"/>
                </a:solidFill>
              </a:rPr>
              <a:t>«Итоговое сочинение: Тематические направления «Время», «Путь» </a:t>
            </a:r>
            <a:r>
              <a:rPr lang="ru-RU" sz="1600" dirty="0">
                <a:solidFill>
                  <a:schemeClr val="bg1"/>
                </a:solidFill>
              </a:rPr>
              <a:t> 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</a:p>
          <a:p>
            <a:pPr algn="l"/>
            <a:r>
              <a:rPr lang="ru-RU" sz="1600" b="1" i="1" dirty="0" smtClean="0">
                <a:solidFill>
                  <a:schemeClr val="bg1"/>
                </a:solidFill>
              </a:rPr>
              <a:t>Запись </a:t>
            </a:r>
            <a:r>
              <a:rPr lang="ru-RU" sz="1600" b="1" i="1" dirty="0" err="1" smtClean="0">
                <a:solidFill>
                  <a:schemeClr val="bg1"/>
                </a:solidFill>
              </a:rPr>
              <a:t>вебинара</a:t>
            </a:r>
            <a:r>
              <a:rPr lang="ru-RU" sz="1600" b="1" i="1" dirty="0" smtClean="0">
                <a:solidFill>
                  <a:schemeClr val="bg1"/>
                </a:solidFill>
              </a:rPr>
              <a:t>:  </a:t>
            </a:r>
            <a:r>
              <a:rPr lang="en-US" sz="1600" dirty="0">
                <a:hlinkClick r:id="rId8"/>
              </a:rPr>
              <a:t>https://my.webinar.ru/record/573679/</a:t>
            </a:r>
            <a:endParaRPr lang="ru-RU" sz="1600" b="1" i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773" y="5478368"/>
            <a:ext cx="8930927" cy="58477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600" b="1" i="1" dirty="0" smtClean="0">
                <a:solidFill>
                  <a:schemeClr val="bg1"/>
                </a:solidFill>
              </a:rPr>
              <a:t>08.10.2015. </a:t>
            </a:r>
            <a:r>
              <a:rPr lang="ru-RU" sz="1600" b="1" i="1" dirty="0">
                <a:solidFill>
                  <a:schemeClr val="bg1"/>
                </a:solidFill>
              </a:rPr>
              <a:t>«Итоговое сочинение: Тематические направления «Дом», «Любовь</a:t>
            </a:r>
            <a:r>
              <a:rPr lang="ru-RU" sz="1600" b="1" i="1" dirty="0" smtClean="0">
                <a:solidFill>
                  <a:schemeClr val="bg1"/>
                </a:solidFill>
              </a:rPr>
              <a:t>». </a:t>
            </a:r>
          </a:p>
          <a:p>
            <a:pPr algn="l"/>
            <a:r>
              <a:rPr lang="ru-RU" sz="1600" b="1" i="1" dirty="0" smtClean="0">
                <a:solidFill>
                  <a:schemeClr val="bg1"/>
                </a:solidFill>
              </a:rPr>
              <a:t>Запись </a:t>
            </a:r>
            <a:r>
              <a:rPr lang="ru-RU" sz="1600" b="1" i="1" dirty="0" err="1" smtClean="0">
                <a:solidFill>
                  <a:schemeClr val="bg1"/>
                </a:solidFill>
              </a:rPr>
              <a:t>вебинара</a:t>
            </a:r>
            <a:r>
              <a:rPr lang="ru-RU" sz="1600" b="1" i="1" dirty="0" smtClean="0">
                <a:solidFill>
                  <a:schemeClr val="bg1"/>
                </a:solidFill>
              </a:rPr>
              <a:t>:  </a:t>
            </a:r>
            <a:r>
              <a:rPr lang="en-US" sz="1600" dirty="0">
                <a:hlinkClick r:id="rId9"/>
              </a:rPr>
              <a:t>https://my.webinar.ru/record/573683/</a:t>
            </a:r>
            <a:endParaRPr lang="ru-RU" sz="1600" b="1" i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8771" y="6104432"/>
            <a:ext cx="8930927" cy="58477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1600" b="1" i="1" dirty="0" smtClean="0">
                <a:solidFill>
                  <a:schemeClr val="bg1"/>
                </a:solidFill>
              </a:rPr>
              <a:t>15.10.2015. </a:t>
            </a:r>
            <a:r>
              <a:rPr lang="ru-RU" sz="1600" b="1" i="1" dirty="0">
                <a:solidFill>
                  <a:schemeClr val="bg1"/>
                </a:solidFill>
              </a:rPr>
              <a:t>«Итоговое сочинение: Тематическое направление «Год </a:t>
            </a:r>
            <a:r>
              <a:rPr lang="ru-RU" sz="1600" b="1" i="1" dirty="0" smtClean="0">
                <a:solidFill>
                  <a:schemeClr val="bg1"/>
                </a:solidFill>
              </a:rPr>
              <a:t>литературы». Запись </a:t>
            </a:r>
            <a:r>
              <a:rPr lang="ru-RU" sz="1600" b="1" i="1" dirty="0" err="1" smtClean="0">
                <a:solidFill>
                  <a:schemeClr val="bg1"/>
                </a:solidFill>
              </a:rPr>
              <a:t>вебинара</a:t>
            </a:r>
            <a:r>
              <a:rPr lang="ru-RU" sz="1600" b="1" i="1" dirty="0" smtClean="0">
                <a:solidFill>
                  <a:schemeClr val="bg1"/>
                </a:solidFill>
              </a:rPr>
              <a:t>: </a:t>
            </a:r>
            <a:r>
              <a:rPr lang="en-US" sz="1600" dirty="0">
                <a:hlinkClick r:id="rId10"/>
              </a:rPr>
              <a:t>https://my.webinar.ru/record/573691/</a:t>
            </a:r>
            <a:r>
              <a:rPr lang="ru-RU" sz="1600" b="1" i="1" dirty="0">
                <a:solidFill>
                  <a:schemeClr val="bg1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14709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pedsovet.org/images/stories/users/28540/S.I.%20Krasovska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32" y="767072"/>
            <a:ext cx="1775087" cy="252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sch57.ru/teachers/lit-SN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0" t="6978" r="17910" b="17466"/>
          <a:stretch/>
        </p:blipFill>
        <p:spPr bwMode="auto">
          <a:xfrm>
            <a:off x="7025194" y="825417"/>
            <a:ext cx="1708200" cy="2486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220072" y="4024659"/>
            <a:ext cx="37361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Шапиро Н. А., </a:t>
            </a:r>
            <a:r>
              <a:rPr lang="ru-RU" sz="1600" dirty="0" smtClean="0">
                <a:solidFill>
                  <a:schemeClr val="bg1"/>
                </a:solidFill>
              </a:rPr>
              <a:t>учитель русского языка и литературы ГБОУ ЦО № 57, методический редактор журнала «Русский язык» ИД «Первое сентября», соавтор УМК издательства «Просвещение».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5093" y="4024659"/>
            <a:ext cx="30628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Красовская С. И., </a:t>
            </a:r>
            <a:r>
              <a:rPr lang="ru-RU" sz="1600" dirty="0">
                <a:solidFill>
                  <a:schemeClr val="bg1"/>
                </a:solidFill>
              </a:rPr>
              <a:t>заведующая редакцией русского языка и литературы Центра гуманитарного образования издательства «Просвещение</a:t>
            </a:r>
            <a:r>
              <a:rPr lang="ru-RU" sz="1600" dirty="0" smtClean="0">
                <a:solidFill>
                  <a:schemeClr val="bg1"/>
                </a:solidFill>
              </a:rPr>
              <a:t>».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2638084" y="1400567"/>
            <a:ext cx="37281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>
                <a:solidFill>
                  <a:schemeClr val="bg1"/>
                </a:solidFill>
              </a:rPr>
              <a:t>Вебинары</a:t>
            </a:r>
            <a:r>
              <a:rPr lang="ru-RU" sz="3200" b="1" dirty="0">
                <a:solidFill>
                  <a:schemeClr val="bg1"/>
                </a:solidFill>
              </a:rPr>
              <a:t> ведут</a:t>
            </a:r>
            <a:r>
              <a:rPr lang="ru-RU" b="1" dirty="0">
                <a:solidFill>
                  <a:schemeClr val="bg1"/>
                </a:solidFill>
              </a:rPr>
              <a:t>: </a:t>
            </a:r>
            <a:endParaRPr lang="ru-RU" dirty="0"/>
          </a:p>
        </p:txBody>
      </p:sp>
      <p:pic>
        <p:nvPicPr>
          <p:cNvPr id="1026" name="Picture 2" descr="C:\Users\Наталья\Desktop\Наталья Беляев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1" r="-18331"/>
          <a:stretch/>
        </p:blipFill>
        <p:spPr bwMode="auto">
          <a:xfrm>
            <a:off x="3435308" y="3105451"/>
            <a:ext cx="2133685" cy="213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79512" y="6063978"/>
            <a:ext cx="8736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Беляева Н. В., </a:t>
            </a:r>
            <a:r>
              <a:rPr lang="ru-RU" sz="1600" dirty="0" smtClean="0">
                <a:solidFill>
                  <a:schemeClr val="bg1"/>
                </a:solidFill>
              </a:rPr>
              <a:t>ведущий научный сотрудник  Центра филологического образования ФГБНУ «Институт стратегии развития образования </a:t>
            </a:r>
            <a:r>
              <a:rPr lang="ru-RU" sz="1600" dirty="0" smtClean="0">
                <a:solidFill>
                  <a:schemeClr val="bg1"/>
                </a:solidFill>
              </a:rPr>
              <a:t>Российской академии образования»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3690713" y="5388578"/>
            <a:ext cx="947328" cy="5153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10800000">
            <a:off x="583713" y="3318435"/>
            <a:ext cx="947328" cy="5153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0800000">
            <a:off x="7589288" y="3400807"/>
            <a:ext cx="947328" cy="5153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28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990600" y="756663"/>
            <a:ext cx="7315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b="1" dirty="0">
                <a:solidFill>
                  <a:srgbClr val="1E464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  <p:sp>
        <p:nvSpPr>
          <p:cNvPr id="29700" name="Rectangle 0"/>
          <p:cNvSpPr>
            <a:spLocks noChangeArrowheads="1"/>
          </p:cNvSpPr>
          <p:nvPr/>
        </p:nvSpPr>
        <p:spPr bwMode="auto">
          <a:xfrm>
            <a:off x="990600" y="1628800"/>
            <a:ext cx="7133604" cy="194117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2060"/>
                </a:solidFill>
              </a:rPr>
              <a:t>Беляева Наталья Васильевна,</a:t>
            </a:r>
            <a:r>
              <a:rPr lang="ru-RU" altLang="ru-RU" sz="2000" b="1" dirty="0">
                <a:solidFill>
                  <a:schemeClr val="tx2"/>
                </a:solidFill>
              </a:rPr>
              <a:t> </a:t>
            </a:r>
            <a:endParaRPr lang="en-US" altLang="ru-RU" sz="2000" b="1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chemeClr val="tx2"/>
                </a:solidFill>
              </a:rPr>
              <a:t>доктор педагогических </a:t>
            </a:r>
            <a:r>
              <a:rPr lang="ru-RU" altLang="ru-RU" sz="2000" dirty="0" smtClean="0">
                <a:solidFill>
                  <a:schemeClr val="tx2"/>
                </a:solidFill>
              </a:rPr>
              <a:t>наук, заслуженный учитель РФ, </a:t>
            </a:r>
            <a:endParaRPr lang="ru-RU" altLang="ru-RU" sz="2000" dirty="0">
              <a:solidFill>
                <a:schemeClr val="tx2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chemeClr val="tx2"/>
                </a:solidFill>
              </a:rPr>
              <a:t>член Федеральной </a:t>
            </a:r>
            <a:r>
              <a:rPr lang="ru-RU" altLang="ru-RU" sz="2000" dirty="0">
                <a:solidFill>
                  <a:schemeClr val="tx2"/>
                </a:solidFill>
              </a:rPr>
              <a:t>предметной комиссии по </a:t>
            </a:r>
            <a:r>
              <a:rPr lang="ru-RU" altLang="ru-RU" sz="2000" dirty="0" smtClean="0">
                <a:solidFill>
                  <a:schemeClr val="tx2"/>
                </a:solidFill>
              </a:rPr>
              <a:t>созданию </a:t>
            </a:r>
            <a:r>
              <a:rPr lang="ru-RU" altLang="ru-RU" sz="2000" dirty="0">
                <a:solidFill>
                  <a:schemeClr val="tx2"/>
                </a:solidFill>
              </a:rPr>
              <a:t>КИМ ЕГЭ по литературе и рабочей группы по разработке тематики и критериев оценивания итогового сочинения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2000" b="1" dirty="0">
                <a:solidFill>
                  <a:schemeClr val="tx2"/>
                </a:solidFill>
                <a:hlinkClick r:id="rId2"/>
              </a:rPr>
              <a:t>n-belyaeva@yandex.ru</a:t>
            </a:r>
            <a:r>
              <a:rPr lang="ru-RU" altLang="ru-RU" sz="2000" b="1" dirty="0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7" name="Picture 2" descr="http://cs3.a5.ru/media/da/84/f7/650_da84f7f4d3ea70b42e9ba2a83993ef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" r="-356"/>
          <a:stretch>
            <a:fillRect/>
          </a:stretch>
        </p:blipFill>
        <p:spPr bwMode="auto">
          <a:xfrm>
            <a:off x="2321583" y="3886200"/>
            <a:ext cx="4424014" cy="26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6730" y="218688"/>
            <a:ext cx="8730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Научно-методическое обеспечение </a:t>
            </a:r>
            <a:endParaRPr lang="en-US" sz="24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введения </a:t>
            </a:r>
            <a:r>
              <a:rPr lang="ru-RU" sz="2400" dirty="0">
                <a:solidFill>
                  <a:srgbClr val="002060"/>
                </a:solidFill>
              </a:rPr>
              <a:t>итогового сочинения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47864" y="2506396"/>
            <a:ext cx="5580661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Научить ученика писать сочинение    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(это  лучший способ выработки умения самостоятельно выражать свои мысли, которое необходимо во всех сферах профессиональной деятельности)</a:t>
            </a:r>
          </a:p>
        </p:txBody>
      </p:sp>
      <p:pic>
        <p:nvPicPr>
          <p:cNvPr id="5" name="Picture 6" descr="http://img.gazeta.ru/files3/809/5794809/TASS_160488-pic148-148x98-699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83" y="2492896"/>
            <a:ext cx="3006109" cy="202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http://www.sarreg.ru/uploads/posts/2014-01/thumbs/1390994001_default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02" y="3860207"/>
            <a:ext cx="2718321" cy="195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49378" y="4107625"/>
            <a:ext cx="870238" cy="40011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Цели: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152" y="4988805"/>
            <a:ext cx="5848008" cy="830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Научить учителя </a:t>
            </a:r>
            <a:r>
              <a:rPr lang="ru-RU" sz="1600" b="1" dirty="0" smtClean="0">
                <a:solidFill>
                  <a:srgbClr val="002060"/>
                </a:solidFill>
              </a:rPr>
              <a:t>обучать </a:t>
            </a:r>
            <a:r>
              <a:rPr lang="ru-RU" sz="1600" b="1" dirty="0">
                <a:solidFill>
                  <a:srgbClr val="002060"/>
                </a:solidFill>
              </a:rPr>
              <a:t>ученика писать </a:t>
            </a:r>
            <a:r>
              <a:rPr lang="ru-RU" sz="1600" b="1" dirty="0" smtClean="0">
                <a:solidFill>
                  <a:srgbClr val="002060"/>
                </a:solidFill>
              </a:rPr>
              <a:t>сочинение 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(если сам учитель </a:t>
            </a:r>
            <a:r>
              <a:rPr lang="ru-RU" sz="1600" dirty="0">
                <a:solidFill>
                  <a:schemeClr val="bg1"/>
                </a:solidFill>
              </a:rPr>
              <a:t>не обладает  такой компетенцией, то результат </a:t>
            </a:r>
            <a:r>
              <a:rPr lang="ru-RU" sz="1600" dirty="0" smtClean="0">
                <a:solidFill>
                  <a:schemeClr val="bg1"/>
                </a:solidFill>
              </a:rPr>
              <a:t>обучения сочинению будет </a:t>
            </a:r>
            <a:r>
              <a:rPr lang="ru-RU" sz="1600" dirty="0">
                <a:solidFill>
                  <a:schemeClr val="bg1"/>
                </a:solidFill>
              </a:rPr>
              <a:t>заведомо </a:t>
            </a:r>
            <a:r>
              <a:rPr lang="ru-RU" sz="1600" dirty="0" smtClean="0">
                <a:solidFill>
                  <a:schemeClr val="bg1"/>
                </a:solidFill>
              </a:rPr>
              <a:t>низки</a:t>
            </a:r>
            <a:r>
              <a:rPr lang="ru-RU" sz="1600" dirty="0">
                <a:solidFill>
                  <a:schemeClr val="bg1"/>
                </a:solidFill>
              </a:rPr>
              <a:t>м</a:t>
            </a:r>
            <a:r>
              <a:rPr lang="ru-RU" sz="1600" dirty="0" smtClean="0">
                <a:solidFill>
                  <a:schemeClr val="bg1"/>
                </a:solidFill>
              </a:rPr>
              <a:t>).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6009379"/>
            <a:ext cx="9144000" cy="70788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NB</a:t>
            </a:r>
            <a:r>
              <a:rPr lang="ru-RU" dirty="0" smtClean="0">
                <a:solidFill>
                  <a:srgbClr val="002060"/>
                </a:solidFill>
              </a:rPr>
              <a:t> Умение писать сочинение – это не прерогатива элитарной (профильной) школы, а умение, которым должен обладать каждый человек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Стрелка вверх 8"/>
          <p:cNvSpPr/>
          <p:nvPr/>
        </p:nvSpPr>
        <p:spPr>
          <a:xfrm>
            <a:off x="4542181" y="3670732"/>
            <a:ext cx="484632" cy="33430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542181" y="4622816"/>
            <a:ext cx="484632" cy="3166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64153" y="1234630"/>
            <a:ext cx="8730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</a:rPr>
              <a:t>Научно-методическое обеспечение введения итогового сочинения – 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это определение целей, содержания, принципов, методов, форм, приемов 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и средств обучения, которые необходимы для развития умения писать сочинение в новом формате 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07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8112" y="1628800"/>
            <a:ext cx="6048673" cy="320087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Сочинение</a:t>
            </a:r>
            <a:r>
              <a:rPr lang="ru-RU" altLang="ru-RU" sz="1600" dirty="0" smtClean="0">
                <a:solidFill>
                  <a:schemeClr val="bg1"/>
                </a:solidFill>
              </a:rPr>
              <a:t> носит </a:t>
            </a:r>
            <a:r>
              <a:rPr lang="ru-RU" altLang="ru-RU" sz="1600" dirty="0" err="1">
                <a:solidFill>
                  <a:schemeClr val="bg1"/>
                </a:solidFill>
              </a:rPr>
              <a:t>надпредметный</a:t>
            </a:r>
            <a:r>
              <a:rPr lang="ru-RU" altLang="ru-RU" sz="1600" dirty="0">
                <a:solidFill>
                  <a:schemeClr val="bg1"/>
                </a:solidFill>
              </a:rPr>
              <a:t> характер и </a:t>
            </a:r>
            <a:r>
              <a:rPr lang="ru-RU" altLang="ru-RU" sz="1600" dirty="0" smtClean="0">
                <a:solidFill>
                  <a:schemeClr val="bg1"/>
                </a:solidFill>
              </a:rPr>
              <a:t>нацелено </a:t>
            </a:r>
            <a:r>
              <a:rPr lang="ru-RU" altLang="ru-RU" sz="1600" dirty="0">
                <a:solidFill>
                  <a:schemeClr val="bg1"/>
                </a:solidFill>
              </a:rPr>
              <a:t>на проверку уровня речевой культуры </a:t>
            </a:r>
            <a:r>
              <a:rPr lang="ru-RU" altLang="ru-RU" sz="1600" dirty="0" smtClean="0">
                <a:solidFill>
                  <a:schemeClr val="bg1"/>
                </a:solidFill>
              </a:rPr>
              <a:t>выпускника, поэтому ответственность за качество этой работы лежит на всем педагогическом коллективе школы; </a:t>
            </a:r>
          </a:p>
          <a:p>
            <a:pPr marL="342900" indent="-3429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altLang="ru-RU" sz="1600" dirty="0" err="1" smtClean="0">
                <a:solidFill>
                  <a:schemeClr val="bg1"/>
                </a:solidFill>
              </a:rPr>
              <a:t>л</a:t>
            </a:r>
            <a:r>
              <a:rPr lang="ru-RU" sz="1600" dirty="0" err="1" smtClean="0">
                <a:solidFill>
                  <a:schemeClr val="bg1"/>
                </a:solidFill>
              </a:rPr>
              <a:t>итературоцентричность</a:t>
            </a:r>
            <a:r>
              <a:rPr lang="ru-RU" sz="1600" dirty="0" smtClean="0">
                <a:solidFill>
                  <a:schemeClr val="bg1"/>
                </a:solidFill>
              </a:rPr>
              <a:t> экзамена связана </a:t>
            </a:r>
            <a:r>
              <a:rPr lang="ru-RU" sz="1600" dirty="0">
                <a:solidFill>
                  <a:schemeClr val="bg1"/>
                </a:solidFill>
              </a:rPr>
              <a:t>с традицией </a:t>
            </a:r>
            <a:r>
              <a:rPr lang="ru-RU" sz="1600" dirty="0" smtClean="0">
                <a:solidFill>
                  <a:schemeClr val="bg1"/>
                </a:solidFill>
              </a:rPr>
              <a:t>русской </a:t>
            </a:r>
            <a:r>
              <a:rPr lang="ru-RU" sz="1600" dirty="0">
                <a:solidFill>
                  <a:schemeClr val="bg1"/>
                </a:solidFill>
              </a:rPr>
              <a:t>школы, </a:t>
            </a:r>
            <a:r>
              <a:rPr lang="ru-RU" sz="1600" dirty="0" smtClean="0">
                <a:solidFill>
                  <a:schemeClr val="bg1"/>
                </a:solidFill>
              </a:rPr>
              <a:t>где чтение </a:t>
            </a:r>
            <a:r>
              <a:rPr lang="ru-RU" sz="1600" dirty="0">
                <a:solidFill>
                  <a:schemeClr val="bg1"/>
                </a:solidFill>
              </a:rPr>
              <a:t>и </a:t>
            </a:r>
            <a:r>
              <a:rPr lang="ru-RU" sz="1600" dirty="0" smtClean="0">
                <a:solidFill>
                  <a:schemeClr val="bg1"/>
                </a:solidFill>
              </a:rPr>
              <a:t>изучение литературы </a:t>
            </a:r>
            <a:r>
              <a:rPr lang="ru-RU" sz="1600" dirty="0">
                <a:solidFill>
                  <a:schemeClr val="bg1"/>
                </a:solidFill>
              </a:rPr>
              <a:t>всегда </a:t>
            </a:r>
            <a:r>
              <a:rPr lang="ru-RU" sz="1600" dirty="0" smtClean="0">
                <a:solidFill>
                  <a:schemeClr val="bg1"/>
                </a:solidFill>
              </a:rPr>
              <a:t>играло важную роль;</a:t>
            </a:r>
          </a:p>
          <a:p>
            <a:pPr marL="342900" indent="-3429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опора </a:t>
            </a:r>
            <a:r>
              <a:rPr lang="ru-RU" sz="1600" dirty="0">
                <a:solidFill>
                  <a:schemeClr val="bg1"/>
                </a:solidFill>
              </a:rPr>
              <a:t>на литературное  произведение подразумевает не только ссылку на текст, но и </a:t>
            </a:r>
            <a:r>
              <a:rPr lang="ru-RU" sz="1600" dirty="0" smtClean="0">
                <a:solidFill>
                  <a:schemeClr val="bg1"/>
                </a:solidFill>
              </a:rPr>
              <a:t>осмысление его в ракурсе темы, т. е. обращение </a:t>
            </a:r>
            <a:r>
              <a:rPr lang="ru-RU" sz="1600" dirty="0">
                <a:solidFill>
                  <a:schemeClr val="bg1"/>
                </a:solidFill>
              </a:rPr>
              <a:t>к нему на уровне аргументации, </a:t>
            </a:r>
            <a:r>
              <a:rPr lang="ru-RU" sz="1600" dirty="0" smtClean="0">
                <a:solidFill>
                  <a:schemeClr val="bg1"/>
                </a:solidFill>
              </a:rPr>
              <a:t>использование </a:t>
            </a:r>
            <a:r>
              <a:rPr lang="ru-RU" sz="1600" dirty="0">
                <a:solidFill>
                  <a:schemeClr val="bg1"/>
                </a:solidFill>
              </a:rPr>
              <a:t>примеров, связанных с </a:t>
            </a:r>
            <a:r>
              <a:rPr lang="ru-RU" sz="1600" dirty="0" smtClean="0">
                <a:solidFill>
                  <a:schemeClr val="bg1"/>
                </a:solidFill>
              </a:rPr>
              <a:t>темой</a:t>
            </a:r>
            <a:r>
              <a:rPr lang="ru-RU" sz="1600" dirty="0">
                <a:solidFill>
                  <a:schemeClr val="bg1"/>
                </a:solidFill>
              </a:rPr>
              <a:t>, системой </a:t>
            </a:r>
            <a:r>
              <a:rPr lang="ru-RU" sz="1600" dirty="0" smtClean="0">
                <a:solidFill>
                  <a:schemeClr val="bg1"/>
                </a:solidFill>
              </a:rPr>
              <a:t>персонажей, </a:t>
            </a:r>
            <a:r>
              <a:rPr lang="ru-RU" sz="1600" dirty="0">
                <a:solidFill>
                  <a:schemeClr val="bg1"/>
                </a:solidFill>
              </a:rPr>
              <a:t>проблематикой </a:t>
            </a:r>
            <a:r>
              <a:rPr lang="ru-RU" sz="1600" dirty="0" smtClean="0">
                <a:solidFill>
                  <a:schemeClr val="bg1"/>
                </a:solidFill>
              </a:rPr>
              <a:t>произведения и </a:t>
            </a:r>
            <a:r>
              <a:rPr lang="ru-RU" sz="1600" dirty="0">
                <a:solidFill>
                  <a:schemeClr val="bg1"/>
                </a:solidFill>
              </a:rPr>
              <a:t>т</a:t>
            </a:r>
            <a:r>
              <a:rPr lang="ru-RU" sz="1600" dirty="0" smtClean="0">
                <a:solidFill>
                  <a:schemeClr val="bg1"/>
                </a:solidFill>
              </a:rPr>
              <a:t>. д.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08112" y="5085184"/>
            <a:ext cx="8684368" cy="15696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altLang="ru-RU" sz="1600" dirty="0" smtClean="0">
                <a:solidFill>
                  <a:srgbClr val="002060"/>
                </a:solidFill>
              </a:rPr>
              <a:t>В темах сочинений: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dirty="0" smtClean="0">
                <a:solidFill>
                  <a:srgbClr val="002060"/>
                </a:solidFill>
              </a:rPr>
              <a:t>умышленно не </a:t>
            </a:r>
            <a:r>
              <a:rPr lang="ru-RU" altLang="ru-RU" sz="1600" dirty="0">
                <a:solidFill>
                  <a:srgbClr val="002060"/>
                </a:solidFill>
              </a:rPr>
              <a:t>используются </a:t>
            </a:r>
            <a:r>
              <a:rPr lang="ru-RU" altLang="ru-RU" sz="1600" dirty="0" smtClean="0">
                <a:solidFill>
                  <a:srgbClr val="002060"/>
                </a:solidFill>
              </a:rPr>
              <a:t>узкие формулировки;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dirty="0" smtClean="0">
                <a:solidFill>
                  <a:srgbClr val="002060"/>
                </a:solidFill>
              </a:rPr>
              <a:t>реализуются принципы посильности, ясности </a:t>
            </a:r>
            <a:r>
              <a:rPr lang="ru-RU" altLang="ru-RU" sz="1600" dirty="0">
                <a:solidFill>
                  <a:srgbClr val="002060"/>
                </a:solidFill>
              </a:rPr>
              <a:t>и </a:t>
            </a:r>
            <a:r>
              <a:rPr lang="ru-RU" altLang="ru-RU" sz="1600" dirty="0" smtClean="0">
                <a:solidFill>
                  <a:srgbClr val="002060"/>
                </a:solidFill>
              </a:rPr>
              <a:t>точности </a:t>
            </a:r>
            <a:r>
              <a:rPr lang="ru-RU" altLang="ru-RU" sz="1600" dirty="0">
                <a:solidFill>
                  <a:srgbClr val="002060"/>
                </a:solidFill>
              </a:rPr>
              <a:t>постановки </a:t>
            </a:r>
            <a:r>
              <a:rPr lang="ru-RU" altLang="ru-RU" sz="1600" dirty="0" smtClean="0">
                <a:solidFill>
                  <a:srgbClr val="002060"/>
                </a:solidFill>
              </a:rPr>
              <a:t>проблемы;</a:t>
            </a:r>
          </a:p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dirty="0" smtClean="0">
                <a:solidFill>
                  <a:srgbClr val="002060"/>
                </a:solidFill>
              </a:rPr>
              <a:t>не указываются конкретные произведения,  что позволяет выпускнику </a:t>
            </a:r>
            <a:r>
              <a:rPr lang="ru-RU" altLang="ru-RU" sz="1600" dirty="0">
                <a:solidFill>
                  <a:srgbClr val="002060"/>
                </a:solidFill>
              </a:rPr>
              <a:t>самостоятельно выбирать литературный материал, на который </a:t>
            </a:r>
            <a:r>
              <a:rPr lang="ru-RU" altLang="ru-RU" sz="1600" dirty="0" smtClean="0">
                <a:solidFill>
                  <a:srgbClr val="002060"/>
                </a:solidFill>
              </a:rPr>
              <a:t>он будет </a:t>
            </a:r>
            <a:r>
              <a:rPr lang="ru-RU" altLang="ru-RU" sz="1600" dirty="0">
                <a:solidFill>
                  <a:srgbClr val="002060"/>
                </a:solidFill>
              </a:rPr>
              <a:t>опираться </a:t>
            </a:r>
            <a:r>
              <a:rPr lang="ru-RU" altLang="ru-RU" sz="1600" dirty="0" smtClean="0">
                <a:solidFill>
                  <a:srgbClr val="002060"/>
                </a:solidFill>
              </a:rPr>
              <a:t>  в </a:t>
            </a:r>
            <a:r>
              <a:rPr lang="ru-RU" altLang="ru-RU" sz="1600" dirty="0">
                <a:solidFill>
                  <a:srgbClr val="002060"/>
                </a:solidFill>
              </a:rPr>
              <a:t>своих рассуждениях.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9512" y="404664"/>
            <a:ext cx="8914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Итоговое </a:t>
            </a:r>
            <a:r>
              <a:rPr lang="ru-RU" sz="2400" dirty="0">
                <a:solidFill>
                  <a:srgbClr val="002060"/>
                </a:solidFill>
              </a:rPr>
              <a:t>сочинение – 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это </a:t>
            </a:r>
            <a:r>
              <a:rPr lang="ru-RU" sz="2400" dirty="0">
                <a:solidFill>
                  <a:srgbClr val="002060"/>
                </a:solidFill>
              </a:rPr>
              <a:t>не сочинение по </a:t>
            </a:r>
            <a:r>
              <a:rPr lang="ru-RU" sz="2400" dirty="0" smtClean="0">
                <a:solidFill>
                  <a:srgbClr val="002060"/>
                </a:solidFill>
              </a:rPr>
              <a:t>литературе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9" name="Picture 4" descr="Картинка 12 из 47590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4879" y="1628800"/>
            <a:ext cx="2587601" cy="1530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www.uralinform.ru/media/photo/big/sochineni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4879" y="3229238"/>
            <a:ext cx="2587601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542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958" y="3419370"/>
            <a:ext cx="4325496" cy="313932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800" b="1" dirty="0">
                <a:solidFill>
                  <a:srgbClr val="002060"/>
                </a:solidFill>
              </a:rPr>
              <a:t>Анализ готовых </a:t>
            </a:r>
            <a:r>
              <a:rPr lang="ru-RU" sz="1800" b="1" dirty="0" smtClean="0">
                <a:solidFill>
                  <a:srgbClr val="002060"/>
                </a:solidFill>
              </a:rPr>
              <a:t>сочинений           </a:t>
            </a:r>
          </a:p>
          <a:p>
            <a:pPr>
              <a:defRPr/>
            </a:pPr>
            <a:r>
              <a:rPr lang="ru-RU" sz="1800" b="1" dirty="0" smtClean="0">
                <a:solidFill>
                  <a:srgbClr val="002060"/>
                </a:solidFill>
              </a:rPr>
              <a:t>с </a:t>
            </a:r>
            <a:r>
              <a:rPr lang="ru-RU" sz="1800" b="1" dirty="0">
                <a:solidFill>
                  <a:srgbClr val="002060"/>
                </a:solidFill>
              </a:rPr>
              <a:t>разных точек зрения: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выявление коммуникативной задачи </a:t>
            </a:r>
            <a:r>
              <a:rPr lang="ru-RU" sz="1800" dirty="0">
                <a:solidFill>
                  <a:schemeClr val="bg1"/>
                </a:solidFill>
              </a:rPr>
              <a:t>текста (вычленение главной информации, определение темы и </a:t>
            </a:r>
            <a:r>
              <a:rPr lang="ru-RU" sz="1800" dirty="0" err="1">
                <a:solidFill>
                  <a:schemeClr val="bg1"/>
                </a:solidFill>
              </a:rPr>
              <a:t>микротем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smtClean="0">
                <a:solidFill>
                  <a:schemeClr val="bg1"/>
                </a:solidFill>
              </a:rPr>
              <a:t>текста и др.); </a:t>
            </a:r>
            <a:endParaRPr lang="ru-RU" sz="1800" dirty="0">
              <a:solidFill>
                <a:schemeClr val="bg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1800" dirty="0">
                <a:solidFill>
                  <a:schemeClr val="bg1"/>
                </a:solidFill>
              </a:rPr>
              <a:t>о</a:t>
            </a:r>
            <a:r>
              <a:rPr lang="ru-RU" sz="1800" dirty="0" smtClean="0">
                <a:solidFill>
                  <a:schemeClr val="bg1"/>
                </a:solidFill>
              </a:rPr>
              <a:t>пределение его логического </a:t>
            </a:r>
            <a:r>
              <a:rPr lang="ru-RU" sz="1800" dirty="0">
                <a:solidFill>
                  <a:schemeClr val="bg1"/>
                </a:solidFill>
              </a:rPr>
              <a:t>и </a:t>
            </a:r>
            <a:r>
              <a:rPr lang="ru-RU" sz="1800" dirty="0" smtClean="0">
                <a:solidFill>
                  <a:schemeClr val="bg1"/>
                </a:solidFill>
              </a:rPr>
              <a:t>композиционного замысла;</a:t>
            </a:r>
            <a:endParaRPr lang="ru-RU" sz="1800" dirty="0">
              <a:solidFill>
                <a:schemeClr val="bg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оценка отбора </a:t>
            </a:r>
            <a:r>
              <a:rPr lang="ru-RU" sz="1800" dirty="0">
                <a:solidFill>
                  <a:schemeClr val="bg1"/>
                </a:solidFill>
              </a:rPr>
              <a:t>лексики, </a:t>
            </a:r>
            <a:r>
              <a:rPr lang="ru-RU" sz="1800" dirty="0" smtClean="0">
                <a:solidFill>
                  <a:schemeClr val="bg1"/>
                </a:solidFill>
              </a:rPr>
              <a:t>сочетаемости слов, риторических приемов и т. д.</a:t>
            </a:r>
            <a:r>
              <a:rPr lang="ru-RU" sz="1800" dirty="0" smtClean="0"/>
              <a:t>. </a:t>
            </a:r>
            <a:endParaRPr lang="ru-RU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5436096" y="1203379"/>
            <a:ext cx="3506000" cy="53553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800" b="1" dirty="0" smtClean="0">
                <a:solidFill>
                  <a:srgbClr val="002060"/>
                </a:solidFill>
              </a:rPr>
              <a:t>Обучение сочинению на публицистическую тему </a:t>
            </a:r>
          </a:p>
          <a:p>
            <a:pPr>
              <a:defRPr/>
            </a:pPr>
            <a:r>
              <a:rPr lang="ru-RU" sz="1800" b="1" dirty="0" smtClean="0">
                <a:solidFill>
                  <a:srgbClr val="002060"/>
                </a:solidFill>
              </a:rPr>
              <a:t>с привлечением литературных материалов:  </a:t>
            </a:r>
            <a:endParaRPr lang="ru-RU" sz="1800" b="1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1800" dirty="0">
                <a:solidFill>
                  <a:schemeClr val="bg1"/>
                </a:solidFill>
              </a:rPr>
              <a:t>анализ формулировки </a:t>
            </a:r>
            <a:r>
              <a:rPr lang="ru-RU" sz="1800" dirty="0" smtClean="0">
                <a:solidFill>
                  <a:schemeClr val="bg1"/>
                </a:solidFill>
              </a:rPr>
              <a:t>темы и постановка </a:t>
            </a:r>
            <a:r>
              <a:rPr lang="ru-RU" sz="1800" dirty="0">
                <a:solidFill>
                  <a:schemeClr val="bg1"/>
                </a:solidFill>
              </a:rPr>
              <a:t>своей задачи по </a:t>
            </a:r>
            <a:r>
              <a:rPr lang="ru-RU" sz="1800" dirty="0" smtClean="0">
                <a:solidFill>
                  <a:schemeClr val="bg1"/>
                </a:solidFill>
              </a:rPr>
              <a:t>её </a:t>
            </a:r>
            <a:r>
              <a:rPr lang="ru-RU" sz="1800" dirty="0">
                <a:solidFill>
                  <a:schemeClr val="bg1"/>
                </a:solidFill>
              </a:rPr>
              <a:t>раскрытию;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1800" dirty="0">
                <a:solidFill>
                  <a:schemeClr val="bg1"/>
                </a:solidFill>
              </a:rPr>
              <a:t>вычленение </a:t>
            </a:r>
            <a:r>
              <a:rPr lang="ru-RU" sz="1800" dirty="0" smtClean="0">
                <a:solidFill>
                  <a:schemeClr val="bg1"/>
                </a:solidFill>
              </a:rPr>
              <a:t>опорных слов темы, </a:t>
            </a:r>
            <a:r>
              <a:rPr lang="ru-RU" sz="1800" dirty="0">
                <a:solidFill>
                  <a:schemeClr val="bg1"/>
                </a:solidFill>
              </a:rPr>
              <a:t>анализ </a:t>
            </a:r>
            <a:r>
              <a:rPr lang="ru-RU" sz="1800" dirty="0" smtClean="0">
                <a:solidFill>
                  <a:schemeClr val="bg1"/>
                </a:solidFill>
              </a:rPr>
              <a:t>их смысла и взаимосвязей;</a:t>
            </a:r>
            <a:endParaRPr lang="ru-RU" sz="1800" dirty="0">
              <a:solidFill>
                <a:schemeClr val="bg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1800" dirty="0">
                <a:solidFill>
                  <a:schemeClr val="bg1"/>
                </a:solidFill>
              </a:rPr>
              <a:t>использование для тренировки вопросительных формулировок </a:t>
            </a:r>
            <a:r>
              <a:rPr lang="ru-RU" sz="1800" dirty="0" smtClean="0">
                <a:solidFill>
                  <a:schemeClr val="bg1"/>
                </a:solidFill>
              </a:rPr>
              <a:t>тем;</a:t>
            </a:r>
          </a:p>
          <a:p>
            <a:pPr marL="342900" indent="-342900" algn="l">
              <a:buFont typeface="Arial" panose="020B0604020202020204" pitchFamily="34" charset="0"/>
              <a:buChar char="•"/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рациональное использование  литературного материала для аргументации тезисов и др.</a:t>
            </a:r>
            <a:endParaRPr lang="ru-RU" sz="1800" dirty="0">
              <a:solidFill>
                <a:schemeClr val="bg1"/>
              </a:solidFill>
            </a:endParaRPr>
          </a:p>
        </p:txBody>
      </p:sp>
      <p:cxnSp>
        <p:nvCxnSpPr>
          <p:cNvPr id="26630" name="Прямая со стрелкой 9"/>
          <p:cNvCxnSpPr>
            <a:cxnSpLocks noChangeShapeType="1"/>
          </p:cNvCxnSpPr>
          <p:nvPr/>
        </p:nvCxnSpPr>
        <p:spPr bwMode="auto">
          <a:xfrm>
            <a:off x="5790641" y="2028885"/>
            <a:ext cx="878681" cy="1222315"/>
          </a:xfrm>
          <a:prstGeom prst="straightConnector1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6633" name="Picture 2" descr="Картинка 87 из 242837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58" y="1129158"/>
            <a:ext cx="2529666" cy="1971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183541"/>
            <a:ext cx="87739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Пути совершенствования умений школьников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писать итоговое сочинение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62730" y="1367165"/>
            <a:ext cx="27738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1. Развитие </a:t>
            </a:r>
            <a:r>
              <a:rPr lang="ru-RU" dirty="0">
                <a:solidFill>
                  <a:srgbClr val="002060"/>
                </a:solidFill>
              </a:rPr>
              <a:t>умения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создавать </a:t>
            </a:r>
            <a:r>
              <a:rPr lang="ru-RU" dirty="0">
                <a:solidFill>
                  <a:srgbClr val="002060"/>
                </a:solidFill>
              </a:rPr>
              <a:t>связный текст </a:t>
            </a:r>
            <a:r>
              <a:rPr lang="ru-RU" dirty="0" smtClean="0">
                <a:solidFill>
                  <a:srgbClr val="002060"/>
                </a:solidFill>
              </a:rPr>
              <a:t>на </a:t>
            </a:r>
            <a:r>
              <a:rPr lang="ru-RU" dirty="0">
                <a:solidFill>
                  <a:srgbClr val="002060"/>
                </a:solidFill>
              </a:rPr>
              <a:t>заданную </a:t>
            </a:r>
            <a:r>
              <a:rPr lang="ru-RU" dirty="0" smtClean="0">
                <a:solidFill>
                  <a:srgbClr val="002060"/>
                </a:solidFill>
              </a:rPr>
              <a:t> тему (</a:t>
            </a:r>
            <a:r>
              <a:rPr lang="ru-RU" dirty="0">
                <a:solidFill>
                  <a:srgbClr val="002060"/>
                </a:solidFill>
              </a:rPr>
              <a:t>в 5–9 классах</a:t>
            </a:r>
            <a:r>
              <a:rPr lang="ru-RU" dirty="0" smtClean="0">
                <a:solidFill>
                  <a:srgbClr val="002060"/>
                </a:solidFill>
              </a:rPr>
              <a:t>):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38738" y="760928"/>
            <a:ext cx="47420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Усиление внимания </a:t>
            </a:r>
          </a:p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методике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обучения </a:t>
            </a:r>
            <a:endParaRPr lang="ru-RU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итоговому сочинению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2543" y="2420888"/>
            <a:ext cx="8621485" cy="424731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Проведение </a:t>
            </a:r>
            <a:r>
              <a:rPr lang="ru-RU" sz="1800" dirty="0">
                <a:solidFill>
                  <a:schemeClr val="bg1"/>
                </a:solidFill>
              </a:rPr>
              <a:t>классных контрольных </a:t>
            </a:r>
            <a:r>
              <a:rPr lang="ru-RU" sz="1800" dirty="0" smtClean="0">
                <a:solidFill>
                  <a:schemeClr val="bg1"/>
                </a:solidFill>
              </a:rPr>
              <a:t>сочинений </a:t>
            </a:r>
          </a:p>
          <a:p>
            <a:pPr algn="l">
              <a:spcBef>
                <a:spcPts val="0"/>
              </a:spcBef>
              <a:defRPr/>
            </a:pP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smtClean="0">
                <a:solidFill>
                  <a:schemeClr val="bg1"/>
                </a:solidFill>
              </a:rPr>
              <a:t>    и мониторинг развития </a:t>
            </a:r>
            <a:r>
              <a:rPr lang="ru-RU" sz="1800" dirty="0">
                <a:solidFill>
                  <a:schemeClr val="bg1"/>
                </a:solidFill>
              </a:rPr>
              <a:t>умения </a:t>
            </a:r>
            <a:r>
              <a:rPr lang="ru-RU" sz="1800" dirty="0" smtClean="0">
                <a:solidFill>
                  <a:schemeClr val="bg1"/>
                </a:solidFill>
              </a:rPr>
              <a:t>писать сочинение.</a:t>
            </a:r>
            <a:endParaRPr lang="ru-RU" sz="1800" dirty="0">
              <a:solidFill>
                <a:schemeClr val="bg1"/>
              </a:solidFill>
            </a:endParaRP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Уроки обучения сочинению </a:t>
            </a:r>
            <a:r>
              <a:rPr lang="ru-RU" sz="1800" dirty="0">
                <a:solidFill>
                  <a:schemeClr val="bg1"/>
                </a:solidFill>
              </a:rPr>
              <a:t>с </a:t>
            </a:r>
            <a:r>
              <a:rPr lang="ru-RU" sz="1800" dirty="0" smtClean="0">
                <a:solidFill>
                  <a:schemeClr val="bg1"/>
                </a:solidFill>
              </a:rPr>
              <a:t>отработкой </a:t>
            </a:r>
          </a:p>
          <a:p>
            <a:pPr algn="l">
              <a:spcBef>
                <a:spcPts val="0"/>
              </a:spcBef>
              <a:defRPr/>
            </a:pP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smtClean="0">
                <a:solidFill>
                  <a:schemeClr val="bg1"/>
                </a:solidFill>
              </a:rPr>
              <a:t>    аналогичного материала </a:t>
            </a:r>
            <a:r>
              <a:rPr lang="ru-RU" sz="1800" dirty="0">
                <a:solidFill>
                  <a:schemeClr val="bg1"/>
                </a:solidFill>
              </a:rPr>
              <a:t>под руководством </a:t>
            </a:r>
            <a:r>
              <a:rPr lang="ru-RU" sz="1800" dirty="0" smtClean="0">
                <a:solidFill>
                  <a:schemeClr val="bg1"/>
                </a:solidFill>
              </a:rPr>
              <a:t>учителя.</a:t>
            </a:r>
            <a:endParaRPr lang="ru-RU" sz="1800" dirty="0">
              <a:solidFill>
                <a:schemeClr val="bg1"/>
              </a:solidFill>
            </a:endParaRP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Устный анализ сочинений (</a:t>
            </a:r>
            <a:r>
              <a:rPr lang="ru-RU" sz="1800" dirty="0">
                <a:solidFill>
                  <a:schemeClr val="bg1"/>
                </a:solidFill>
              </a:rPr>
              <a:t>в обобщенном варианте) </a:t>
            </a:r>
            <a:endParaRPr lang="ru-RU" sz="1800" dirty="0" smtClean="0">
              <a:solidFill>
                <a:schemeClr val="bg1"/>
              </a:solidFill>
            </a:endParaRPr>
          </a:p>
          <a:p>
            <a:pPr algn="l">
              <a:spcBef>
                <a:spcPts val="0"/>
              </a:spcBef>
              <a:defRPr/>
            </a:pP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smtClean="0">
                <a:solidFill>
                  <a:schemeClr val="bg1"/>
                </a:solidFill>
              </a:rPr>
              <a:t>   с учетом критериев оценки.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Обсуждение путей </a:t>
            </a:r>
            <a:r>
              <a:rPr lang="ru-RU" sz="1800" dirty="0">
                <a:solidFill>
                  <a:schemeClr val="bg1"/>
                </a:solidFill>
              </a:rPr>
              <a:t>доработки </a:t>
            </a:r>
            <a:r>
              <a:rPr lang="ru-RU" sz="1800" dirty="0" smtClean="0">
                <a:solidFill>
                  <a:schemeClr val="bg1"/>
                </a:solidFill>
              </a:rPr>
              <a:t>текстов, упущенных поворотов мысли, доказательств </a:t>
            </a:r>
            <a:r>
              <a:rPr lang="ru-RU" sz="1800" dirty="0">
                <a:solidFill>
                  <a:schemeClr val="bg1"/>
                </a:solidFill>
              </a:rPr>
              <a:t>и </a:t>
            </a:r>
            <a:r>
              <a:rPr lang="ru-RU" sz="1800" dirty="0" smtClean="0">
                <a:solidFill>
                  <a:schemeClr val="bg1"/>
                </a:solidFill>
              </a:rPr>
              <a:t>примеров </a:t>
            </a:r>
            <a:r>
              <a:rPr lang="ru-RU" sz="1800" dirty="0">
                <a:solidFill>
                  <a:schemeClr val="bg1"/>
                </a:solidFill>
              </a:rPr>
              <a:t>для </a:t>
            </a:r>
            <a:r>
              <a:rPr lang="ru-RU" sz="1800" dirty="0" smtClean="0">
                <a:solidFill>
                  <a:schemeClr val="bg1"/>
                </a:solidFill>
              </a:rPr>
              <a:t>аргументации, вариантов </a:t>
            </a:r>
            <a:r>
              <a:rPr lang="ru-RU" sz="1800" dirty="0">
                <a:solidFill>
                  <a:schemeClr val="bg1"/>
                </a:solidFill>
              </a:rPr>
              <a:t>вступления и </a:t>
            </a:r>
            <a:r>
              <a:rPr lang="ru-RU" sz="1800" dirty="0" smtClean="0">
                <a:solidFill>
                  <a:schemeClr val="bg1"/>
                </a:solidFill>
              </a:rPr>
              <a:t>заключения и способов </a:t>
            </a:r>
            <a:r>
              <a:rPr lang="ru-RU" sz="1800" dirty="0">
                <a:solidFill>
                  <a:schemeClr val="bg1"/>
                </a:solidFill>
              </a:rPr>
              <a:t>перехода от одной мысли к </a:t>
            </a:r>
            <a:r>
              <a:rPr lang="ru-RU" sz="1800" dirty="0" smtClean="0">
                <a:solidFill>
                  <a:schemeClr val="bg1"/>
                </a:solidFill>
              </a:rPr>
              <a:t>другой.</a:t>
            </a:r>
            <a:endParaRPr lang="ru-RU" sz="1800" dirty="0">
              <a:solidFill>
                <a:schemeClr val="bg1"/>
              </a:solidFill>
            </a:endParaRP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Проведение индивидуальных консультаций по </a:t>
            </a:r>
            <a:r>
              <a:rPr lang="ru-RU" sz="1800" dirty="0">
                <a:solidFill>
                  <a:schemeClr val="bg1"/>
                </a:solidFill>
              </a:rPr>
              <a:t>конкретным </a:t>
            </a:r>
            <a:r>
              <a:rPr lang="ru-RU" sz="1800" dirty="0" smtClean="0">
                <a:solidFill>
                  <a:schemeClr val="bg1"/>
                </a:solidFill>
              </a:rPr>
              <a:t>замечаниям, совершенствование и переписывание учениками неудачно выполненных работ.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ru-RU" sz="1800" dirty="0">
                <a:solidFill>
                  <a:schemeClr val="bg1"/>
                </a:solidFill>
              </a:rPr>
              <a:t>Включение в урок практических заданий, связанных с формированием </a:t>
            </a:r>
            <a:r>
              <a:rPr lang="ru-RU" sz="1800" dirty="0" smtClean="0">
                <a:solidFill>
                  <a:schemeClr val="bg1"/>
                </a:solidFill>
              </a:rPr>
              <a:t>конкретных навыков и </a:t>
            </a:r>
            <a:r>
              <a:rPr lang="ru-RU" sz="1800" dirty="0">
                <a:solidFill>
                  <a:schemeClr val="bg1"/>
                </a:solidFill>
              </a:rPr>
              <a:t>комплекса умений, необходимых для написания </a:t>
            </a:r>
            <a:r>
              <a:rPr lang="ru-RU" sz="1800" dirty="0" smtClean="0">
                <a:solidFill>
                  <a:schemeClr val="bg1"/>
                </a:solidFill>
              </a:rPr>
              <a:t>итогового сочинения.</a:t>
            </a: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6" name="Picture 2" descr="Картинка 328 из 898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384376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http://www.uralinform.ru/media/photo/big/sochineni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352" y="2420888"/>
            <a:ext cx="2375676" cy="1596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849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863991"/>
            <a:ext cx="8568952" cy="4355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342900" indent="-342900" algn="l">
              <a:spcBef>
                <a:spcPts val="600"/>
              </a:spcBef>
              <a:buFont typeface="+mj-lt"/>
              <a:buAutoNum type="arabicPeriod"/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Анализ </a:t>
            </a:r>
            <a:r>
              <a:rPr lang="ru-RU" sz="1800" dirty="0">
                <a:solidFill>
                  <a:schemeClr val="bg1"/>
                </a:solidFill>
              </a:rPr>
              <a:t>формулировок </a:t>
            </a:r>
            <a:r>
              <a:rPr lang="ru-RU" sz="1800" dirty="0" smtClean="0">
                <a:solidFill>
                  <a:schemeClr val="bg1"/>
                </a:solidFill>
              </a:rPr>
              <a:t>тем, </a:t>
            </a:r>
            <a:r>
              <a:rPr lang="ru-RU" sz="1800" dirty="0">
                <a:solidFill>
                  <a:schemeClr val="bg1"/>
                </a:solidFill>
              </a:rPr>
              <a:t>способы сужения </a:t>
            </a:r>
            <a:r>
              <a:rPr lang="ru-RU" sz="1800" dirty="0" smtClean="0">
                <a:solidFill>
                  <a:schemeClr val="bg1"/>
                </a:solidFill>
              </a:rPr>
              <a:t>темы и </a:t>
            </a:r>
            <a:r>
              <a:rPr lang="ru-RU" sz="1800" dirty="0">
                <a:solidFill>
                  <a:schemeClr val="bg1"/>
                </a:solidFill>
              </a:rPr>
              <a:t>определение основной идеи сочинения</a:t>
            </a:r>
            <a:r>
              <a:rPr lang="ru-RU" sz="1800" dirty="0" smtClean="0">
                <a:solidFill>
                  <a:schemeClr val="bg1"/>
                </a:solidFill>
              </a:rPr>
              <a:t>.</a:t>
            </a:r>
            <a:endParaRPr lang="ru-RU" sz="1800" dirty="0">
              <a:solidFill>
                <a:schemeClr val="bg1"/>
              </a:solidFill>
            </a:endParaRPr>
          </a:p>
          <a:p>
            <a:pPr marL="342900" indent="-342900" algn="l">
              <a:spcBef>
                <a:spcPts val="600"/>
              </a:spcBef>
              <a:buFont typeface="+mj-lt"/>
              <a:buAutoNum type="arabicPeriod"/>
              <a:defRPr/>
            </a:pPr>
            <a:r>
              <a:rPr lang="ru-RU" sz="1800" dirty="0">
                <a:solidFill>
                  <a:schemeClr val="bg1"/>
                </a:solidFill>
              </a:rPr>
              <a:t>Актуализация проблематики сочинения, тренировка в постановке проблемы и разработке системы вопросов к теме</a:t>
            </a:r>
            <a:r>
              <a:rPr lang="ru-RU" sz="1800" dirty="0" smtClean="0">
                <a:solidFill>
                  <a:schemeClr val="bg1"/>
                </a:solidFill>
              </a:rPr>
              <a:t>.</a:t>
            </a:r>
            <a:endParaRPr lang="ru-RU" sz="1800" dirty="0">
              <a:solidFill>
                <a:schemeClr val="bg1"/>
              </a:solidFill>
            </a:endParaRPr>
          </a:p>
          <a:p>
            <a:pPr marL="342900" indent="-342900" algn="l">
              <a:spcBef>
                <a:spcPts val="600"/>
              </a:spcBef>
              <a:buFont typeface="+mj-lt"/>
              <a:buAutoNum type="arabicPeriod"/>
              <a:defRPr/>
            </a:pPr>
            <a:r>
              <a:rPr lang="ru-RU" sz="1800" dirty="0">
                <a:solidFill>
                  <a:schemeClr val="bg1"/>
                </a:solidFill>
              </a:rPr>
              <a:t>Подбор материалов для раскрытия темы; обоснованное включение в сочинение литературного материала, рассмотрение проблемы с опорой на выбранный материал</a:t>
            </a:r>
            <a:r>
              <a:rPr lang="ru-RU" sz="1800" dirty="0" smtClean="0">
                <a:solidFill>
                  <a:schemeClr val="bg1"/>
                </a:solidFill>
              </a:rPr>
              <a:t>.</a:t>
            </a:r>
            <a:endParaRPr lang="ru-RU" sz="1800" dirty="0">
              <a:solidFill>
                <a:schemeClr val="bg1"/>
              </a:solidFill>
            </a:endParaRPr>
          </a:p>
          <a:p>
            <a:pPr marL="342900" indent="-342900" algn="l">
              <a:spcBef>
                <a:spcPts val="600"/>
              </a:spcBef>
              <a:buFont typeface="+mj-lt"/>
              <a:buAutoNum type="arabicPeriod"/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Формулировка тезисов, формирование умения </a:t>
            </a:r>
            <a:r>
              <a:rPr lang="ru-RU" sz="1800" dirty="0">
                <a:solidFill>
                  <a:schemeClr val="bg1"/>
                </a:solidFill>
              </a:rPr>
              <a:t>строить доказательные рассуждения (тезис – доказательства – </a:t>
            </a:r>
            <a:r>
              <a:rPr lang="ru-RU" sz="1800" dirty="0" smtClean="0">
                <a:solidFill>
                  <a:schemeClr val="bg1"/>
                </a:solidFill>
              </a:rPr>
              <a:t>иллюстрации – выводы).</a:t>
            </a:r>
            <a:endParaRPr lang="ru-RU" sz="1800" dirty="0">
              <a:solidFill>
                <a:schemeClr val="bg1"/>
              </a:solidFill>
            </a:endParaRPr>
          </a:p>
          <a:p>
            <a:pPr marL="342900" indent="-342900" algn="l">
              <a:spcBef>
                <a:spcPts val="600"/>
              </a:spcBef>
              <a:buFont typeface="+mj-lt"/>
              <a:buAutoNum type="arabicPeriod"/>
              <a:defRPr/>
            </a:pPr>
            <a:r>
              <a:rPr lang="ru-RU" sz="1800" dirty="0">
                <a:solidFill>
                  <a:schemeClr val="bg1"/>
                </a:solidFill>
              </a:rPr>
              <a:t>Обдумывание композиции сочинения: создание и совершенствование вступления и заключения, способы аргументации, включение в текст примеров и цитат, </a:t>
            </a:r>
            <a:r>
              <a:rPr lang="ru-RU" sz="1800" dirty="0" smtClean="0">
                <a:solidFill>
                  <a:schemeClr val="bg1"/>
                </a:solidFill>
              </a:rPr>
              <a:t>логические </a:t>
            </a:r>
            <a:r>
              <a:rPr lang="ru-RU" sz="1800" dirty="0">
                <a:solidFill>
                  <a:schemeClr val="bg1"/>
                </a:solidFill>
              </a:rPr>
              <a:t>связи между частями и </a:t>
            </a:r>
            <a:r>
              <a:rPr lang="ru-RU" sz="1800" dirty="0" smtClean="0">
                <a:solidFill>
                  <a:schemeClr val="bg1"/>
                </a:solidFill>
              </a:rPr>
              <a:t>др.</a:t>
            </a:r>
          </a:p>
          <a:p>
            <a:pPr marL="342900" indent="-342900" algn="l">
              <a:spcBef>
                <a:spcPts val="600"/>
              </a:spcBef>
              <a:buFont typeface="+mj-lt"/>
              <a:buAutoNum type="arabicPeriod"/>
              <a:defRPr/>
            </a:pPr>
            <a:r>
              <a:rPr lang="ru-RU" sz="1800" dirty="0">
                <a:solidFill>
                  <a:schemeClr val="bg1"/>
                </a:solidFill>
              </a:rPr>
              <a:t>Речевое оформление сочинения и оптимальные формы работы с черновиком.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9632" y="232661"/>
            <a:ext cx="453650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ru-RU" sz="2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Определение приоритетных направлений методической работы по проблемам обучения итоговому сочинению: </a:t>
            </a:r>
          </a:p>
        </p:txBody>
      </p:sp>
      <p:pic>
        <p:nvPicPr>
          <p:cNvPr id="1026" name="Picture 2" descr="Педагогическая копил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933" y="190334"/>
            <a:ext cx="2119436" cy="1531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2728" y="188640"/>
            <a:ext cx="8721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 </a:t>
            </a:r>
            <a:r>
              <a:rPr lang="ru-RU" sz="2400" dirty="0">
                <a:solidFill>
                  <a:schemeClr val="bg1"/>
                </a:solidFill>
              </a:rPr>
              <a:t>2014 году </a:t>
            </a:r>
            <a:r>
              <a:rPr lang="ru-RU" altLang="ru-RU" sz="2400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требования </a:t>
            </a:r>
            <a:r>
              <a:rPr lang="ru-RU" altLang="ru-RU" sz="2400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качеству работ были ориентированы на реальный уровень выпускников</a:t>
            </a:r>
            <a:endParaRPr lang="ru-RU" sz="2400" dirty="0" smtClean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729" y="1019637"/>
            <a:ext cx="8649753" cy="270843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Сочинение оценивалось по шкале «зачет-незачет» и количество обязательных слов в сочинении было</a:t>
            </a:r>
            <a:r>
              <a:rPr lang="ru-RU" sz="1600" b="1" dirty="0" smtClean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всего 250.</a:t>
            </a:r>
          </a:p>
          <a:p>
            <a:pPr marL="342900" indent="-34290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Темы были сформулированы очень широко, а выбор произведений для аргументации своих мыслей осуществляли сами выпускники.</a:t>
            </a:r>
          </a:p>
          <a:p>
            <a:pPr marL="342900" indent="-34290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Для получения зачета по критерию 2 достаточно было обратиться всего к одному литературному  произведению. </a:t>
            </a:r>
          </a:p>
          <a:p>
            <a:pPr marL="342900" indent="-34290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В критериях оценки не было указано количество фактических, логических и речевых ошибок, за которые ставился «незачет», и их точное количество не учитывалось.</a:t>
            </a:r>
          </a:p>
          <a:p>
            <a:pPr marL="342900" indent="-34290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Критерий 5 «Грамотность» не являлся обязательным. Выпускники </a:t>
            </a:r>
            <a:r>
              <a:rPr lang="ru-RU" sz="1600" dirty="0">
                <a:solidFill>
                  <a:schemeClr val="bg1"/>
                </a:solidFill>
              </a:rPr>
              <a:t>имели право пользоваться орфографическим словарем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9" name="Picture 6" descr="http://www.severinform.ru/media/img/13/928/200x200_01480_ryc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8425" y="3718129"/>
            <a:ext cx="2186289" cy="13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262639" y="3728071"/>
            <a:ext cx="6146714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bg1"/>
                </a:solidFill>
              </a:rPr>
              <a:t>Для получения «зачета» </a:t>
            </a:r>
            <a:r>
              <a:rPr lang="ru-RU" altLang="ru-RU" sz="1600" b="1" dirty="0" smtClean="0">
                <a:solidFill>
                  <a:schemeClr val="bg1"/>
                </a:solidFill>
              </a:rPr>
              <a:t>было необходимо:</a:t>
            </a:r>
          </a:p>
          <a:p>
            <a:pPr marL="285750" indent="-285750" eaLnBrk="1" hangingPunct="1">
              <a:spcBef>
                <a:spcPct val="0"/>
              </a:spcBef>
            </a:pPr>
            <a:r>
              <a:rPr lang="ru-RU" altLang="ru-RU" sz="1600" dirty="0">
                <a:solidFill>
                  <a:schemeClr val="bg1"/>
                </a:solidFill>
              </a:rPr>
              <a:t>иметь положительный результат по трем критериям (по критериям №1 и №2 – в обязательном порядке</a:t>
            </a:r>
            <a:r>
              <a:rPr lang="ru-RU" altLang="ru-RU" sz="1600" dirty="0" smtClean="0">
                <a:solidFill>
                  <a:schemeClr val="bg1"/>
                </a:solidFill>
              </a:rPr>
              <a:t>);</a:t>
            </a:r>
          </a:p>
          <a:p>
            <a:pPr marL="285750" indent="-285750">
              <a:defRPr/>
            </a:pPr>
            <a:r>
              <a:rPr lang="ru-RU" altLang="ru-RU" sz="1600" dirty="0">
                <a:solidFill>
                  <a:schemeClr val="bg1"/>
                </a:solidFill>
              </a:rPr>
              <a:t>выдержать объем (сочинение не менее 250 </a:t>
            </a:r>
            <a:r>
              <a:rPr lang="ru-RU" altLang="ru-RU" sz="1600" dirty="0" smtClean="0">
                <a:solidFill>
                  <a:schemeClr val="bg1"/>
                </a:solidFill>
              </a:rPr>
              <a:t>слов) и написать </a:t>
            </a:r>
            <a:r>
              <a:rPr lang="ru-RU" altLang="ru-RU" sz="1600" dirty="0">
                <a:solidFill>
                  <a:schemeClr val="bg1"/>
                </a:solidFill>
              </a:rPr>
              <a:t>работу самостоятельно</a:t>
            </a:r>
            <a:r>
              <a:rPr lang="ru-RU" altLang="ru-RU" sz="1600" dirty="0" smtClean="0">
                <a:solidFill>
                  <a:schemeClr val="bg1"/>
                </a:solidFill>
              </a:rPr>
              <a:t>.</a:t>
            </a:r>
            <a:endParaRPr lang="ru-RU" altLang="ru-RU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729" y="5134212"/>
            <a:ext cx="8649753" cy="156966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C00000"/>
                </a:solidFill>
              </a:rPr>
              <a:t>NB</a:t>
            </a:r>
            <a:r>
              <a:rPr lang="ru-RU" sz="1600" b="1" dirty="0" smtClean="0">
                <a:solidFill>
                  <a:srgbClr val="002060"/>
                </a:solidFill>
              </a:rPr>
              <a:t>  </a:t>
            </a:r>
            <a:r>
              <a:rPr lang="ru-RU" sz="1600" dirty="0" smtClean="0">
                <a:solidFill>
                  <a:srgbClr val="002060"/>
                </a:solidFill>
              </a:rPr>
              <a:t>В 2015-2016 учебном году </a:t>
            </a:r>
            <a:r>
              <a:rPr lang="ru-RU" sz="1600" dirty="0" smtClean="0">
                <a:solidFill>
                  <a:srgbClr val="002060"/>
                </a:solidFill>
              </a:rPr>
              <a:t>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изменены </a:t>
            </a:r>
            <a:r>
              <a:rPr lang="ru-RU" sz="1600" dirty="0" smtClean="0">
                <a:solidFill>
                  <a:srgbClr val="002060"/>
                </a:solidFill>
              </a:rPr>
              <a:t>тематические направления итогового </a:t>
            </a:r>
            <a:r>
              <a:rPr lang="ru-RU" sz="1600" dirty="0" smtClean="0">
                <a:solidFill>
                  <a:srgbClr val="002060"/>
                </a:solidFill>
              </a:rPr>
              <a:t>сочинения;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в </a:t>
            </a:r>
            <a:r>
              <a:rPr lang="ru-RU" sz="1600" dirty="0" smtClean="0">
                <a:solidFill>
                  <a:srgbClr val="002060"/>
                </a:solidFill>
              </a:rPr>
              <a:t>экзаменационный  бланк  введены 2 </a:t>
            </a:r>
            <a:r>
              <a:rPr lang="ru-RU" sz="1600" dirty="0" smtClean="0">
                <a:solidFill>
                  <a:srgbClr val="002060"/>
                </a:solidFill>
              </a:rPr>
              <a:t>новых требования: </a:t>
            </a:r>
            <a:r>
              <a:rPr lang="ru-RU" sz="1600" dirty="0" smtClean="0">
                <a:solidFill>
                  <a:srgbClr val="002060"/>
                </a:solidFill>
              </a:rPr>
              <a:t>1) объем сочинения должен быть не менее 250 слов; 2) работы должна быть выполнена </a:t>
            </a:r>
            <a:r>
              <a:rPr lang="ru-RU" sz="1600" dirty="0" smtClean="0">
                <a:solidFill>
                  <a:srgbClr val="002060"/>
                </a:solidFill>
              </a:rPr>
              <a:t>самостоятельно;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02060"/>
                </a:solidFill>
              </a:rPr>
              <a:t>к</a:t>
            </a:r>
            <a:r>
              <a:rPr lang="ru-RU" sz="1600" dirty="0" smtClean="0">
                <a:solidFill>
                  <a:srgbClr val="002060"/>
                </a:solidFill>
              </a:rPr>
              <a:t>онкретизированы требования к квалификации экспертов, участвующих в проверке итогового сочинения. 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0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11649</TotalTime>
  <Words>5027</Words>
  <Application>Microsoft Office PowerPoint</Application>
  <PresentationFormat>Экран (4:3)</PresentationFormat>
  <Paragraphs>357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Tradeshow</vt:lpstr>
      <vt:lpstr>  Итоговое сочинение: типичные ошибки и пути их преодоления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FIPI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Наталья Беляева</cp:lastModifiedBy>
  <cp:revision>939</cp:revision>
  <cp:lastPrinted>2014-09-25T10:46:37Z</cp:lastPrinted>
  <dcterms:created xsi:type="dcterms:W3CDTF">2005-03-25T14:40:30Z</dcterms:created>
  <dcterms:modified xsi:type="dcterms:W3CDTF">2015-10-29T22:22:35Z</dcterms:modified>
</cp:coreProperties>
</file>