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6" d="100"/>
          <a:sy n="106" d="100"/>
        </p:scale>
        <p:origin x="-120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846F0-3E99-498F-ADE9-424887906BF5}" type="datetimeFigureOut">
              <a:rPr lang="ru-RU" smtClean="0"/>
              <a:t>10.02.2011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4B66C7-547A-419C-820E-B1F38250C41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4B66C7-547A-419C-820E-B1F38250C416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gif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Детские игрушки: сколько стоит здоровье ребенка?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Мастер-класс </a:t>
            </a:r>
          </a:p>
          <a:p>
            <a:r>
              <a:rPr lang="ru-RU" dirty="0" err="1" smtClean="0"/>
              <a:t>Кончеленко</a:t>
            </a:r>
            <a:r>
              <a:rPr lang="ru-RU" dirty="0" smtClean="0"/>
              <a:t> Н. Ю.</a:t>
            </a:r>
            <a:endParaRPr lang="ru-RU" dirty="0"/>
          </a:p>
        </p:txBody>
      </p:sp>
      <p:pic>
        <p:nvPicPr>
          <p:cNvPr id="4" name="Рисунок 3" descr="2cff24d17ce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3" y="2456880"/>
            <a:ext cx="2880320" cy="40486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0_28bf6311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1124744"/>
            <a:ext cx="3240360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130_dd7dfe7ae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188640"/>
            <a:ext cx="3168352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130_02d84e34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3501008"/>
            <a:ext cx="3168352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175p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-171400"/>
            <a:ext cx="3275856" cy="5077577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187624" y="4437112"/>
            <a:ext cx="349188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Сделаем головку, отступим немного от верха и перевяжем ниткой. Получилась голова. Аналогичным способом делаем руки, только с обеих сторон перевязываем ниткой.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0_383e23f9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124744"/>
            <a:ext cx="3384376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130_5293ce416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476672"/>
            <a:ext cx="3744416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175p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-243408"/>
            <a:ext cx="3275856" cy="5077577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27584" y="4725144"/>
            <a:ext cx="806489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Если мы хотим сделать ноги у куклы, то разделяем пучок ниток на 2 половинки и каждую внизу перевязываем ниткой.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4653136"/>
            <a:ext cx="5039568" cy="1752600"/>
          </a:xfrm>
        </p:spPr>
        <p:txBody>
          <a:bodyPr/>
          <a:lstStyle/>
          <a:p>
            <a:r>
              <a:rPr lang="ru-RU" b="1" dirty="0" smtClean="0">
                <a:solidFill>
                  <a:srgbClr val="FFFFFF"/>
                </a:solidFill>
              </a:rPr>
              <a:t>Каждой кукле привязываем веревочку.</a:t>
            </a:r>
          </a:p>
          <a:p>
            <a:endParaRPr lang="ru-RU" b="1" dirty="0">
              <a:solidFill>
                <a:srgbClr val="FFFFFF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32656"/>
            <a:ext cx="3888432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175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-243408"/>
            <a:ext cx="3275856" cy="5077577"/>
          </a:xfrm>
          <a:prstGeom prst="rect">
            <a:avLst/>
          </a:prstGeom>
        </p:spPr>
      </p:pic>
      <p:pic>
        <p:nvPicPr>
          <p:cNvPr id="6" name="Рисунок 5" descr="200809120735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1720" y="980728"/>
            <a:ext cx="2794050" cy="3725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200809120735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640" y="4797152"/>
            <a:ext cx="2496277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81088" y="-459432"/>
            <a:ext cx="8062912" cy="5256584"/>
          </a:xfrm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sz="4200" b="1" dirty="0" smtClean="0">
                <a:solidFill>
                  <a:srgbClr val="FFFFFF"/>
                </a:solidFill>
              </a:rPr>
              <a:t>Пусть она вам принесет удачу и любовь весной, а старые невзгоды, болезни и потери пусть навсегда останутся в прошлом!</a:t>
            </a:r>
          </a:p>
          <a:p>
            <a:r>
              <a:rPr lang="ru-RU" sz="4200" b="1" dirty="0" smtClean="0">
                <a:solidFill>
                  <a:srgbClr val="FFFFFF"/>
                </a:solidFill>
              </a:rPr>
              <a:t> </a:t>
            </a:r>
          </a:p>
          <a:p>
            <a:endParaRPr lang="ru-RU" dirty="0"/>
          </a:p>
        </p:txBody>
      </p:sp>
      <p:pic>
        <p:nvPicPr>
          <p:cNvPr id="5" name="Рисунок 4" descr="detia-3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3356992"/>
            <a:ext cx="3024336" cy="3024336"/>
          </a:xfrm>
          <a:prstGeom prst="rect">
            <a:avLst/>
          </a:prstGeom>
        </p:spPr>
      </p:pic>
      <p:pic>
        <p:nvPicPr>
          <p:cNvPr id="6" name="Рисунок 5" descr="blue-violet-flower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3789040"/>
            <a:ext cx="3285281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173225ad9c1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3212976"/>
            <a:ext cx="2317998" cy="29267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836712"/>
            <a:ext cx="8062912" cy="333896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Здоровье ребёнка – бесценно! Позаботьтесь о нём!</a:t>
            </a:r>
            <a:endParaRPr lang="ru-RU" sz="4000" b="1" dirty="0"/>
          </a:p>
        </p:txBody>
      </p:sp>
      <p:pic>
        <p:nvPicPr>
          <p:cNvPr id="4" name="Рисунок 3" descr="9d96c777f4fd0071f93e8ef0694b22f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717032"/>
            <a:ext cx="3672408" cy="2740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188640"/>
            <a:ext cx="8062912" cy="648072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Здоровье </a:t>
            </a:r>
            <a:r>
              <a:rPr lang="ru-RU" b="1" dirty="0" smtClean="0"/>
              <a:t>дороже золота.</a:t>
            </a:r>
          </a:p>
          <a:p>
            <a:r>
              <a:rPr lang="ru-RU" dirty="0" smtClean="0"/>
              <a:t>Уильям </a:t>
            </a:r>
            <a:r>
              <a:rPr lang="ru-RU" dirty="0" smtClean="0"/>
              <a:t>Шекспир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Единственная красота, которую я знаю, — это здоровье.</a:t>
            </a:r>
          </a:p>
          <a:p>
            <a:r>
              <a:rPr lang="ru-RU" dirty="0" smtClean="0"/>
              <a:t>Генрих Гейне</a:t>
            </a:r>
          </a:p>
          <a:p>
            <a:endParaRPr lang="ru-RU" dirty="0"/>
          </a:p>
        </p:txBody>
      </p:sp>
      <p:pic>
        <p:nvPicPr>
          <p:cNvPr id="5" name="Рисунок 4" descr="1214309632_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188640"/>
            <a:ext cx="2232248" cy="2984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101111161504_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4077072"/>
            <a:ext cx="2152650" cy="2543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980728"/>
            <a:ext cx="8062912" cy="4896544"/>
          </a:xfrm>
        </p:spPr>
        <p:txBody>
          <a:bodyPr>
            <a:normAutofit/>
          </a:bodyPr>
          <a:lstStyle/>
          <a:p>
            <a:r>
              <a:rPr lang="ru-RU" b="1" dirty="0" smtClean="0"/>
              <a:t>Любая игрушка является развивающей. Вопрос в том, что она развивает: память, мышление, внимание или агрессию, страх, неврозы?</a:t>
            </a:r>
          </a:p>
          <a:p>
            <a:endParaRPr lang="ru-RU" dirty="0"/>
          </a:p>
        </p:txBody>
      </p:sp>
      <p:pic>
        <p:nvPicPr>
          <p:cNvPr id="4" name="Рисунок 3" descr="1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924944"/>
            <a:ext cx="3816424" cy="3837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science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4149080"/>
            <a:ext cx="4149323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36912"/>
            <a:ext cx="8062912" cy="147002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Как разобраться, что такое «хорошо» и что такое «плохо» в игрушечных магазинах, поможет книга доктора психологических наук </a:t>
            </a:r>
            <a:r>
              <a:rPr lang="ru-RU" sz="3200" b="1" dirty="0" smtClean="0">
                <a:solidFill>
                  <a:srgbClr val="0000FF"/>
                </a:solidFill>
              </a:rPr>
              <a:t>Веры Абраменковой </a:t>
            </a:r>
            <a:r>
              <a:rPr lang="ru-RU" sz="3200" b="1" dirty="0" smtClean="0">
                <a:solidFill>
                  <a:srgbClr val="FFFF00"/>
                </a:solidFill>
              </a:rPr>
              <a:t>«Во что играют наши дети: Игрушка и </a:t>
            </a:r>
            <a:r>
              <a:rPr lang="ru-RU" sz="3200" b="1" dirty="0" err="1" smtClean="0">
                <a:solidFill>
                  <a:srgbClr val="FFFF00"/>
                </a:solidFill>
              </a:rPr>
              <a:t>Антиигрушка</a:t>
            </a:r>
            <a:r>
              <a:rPr lang="ru-RU" sz="3200" b="1" dirty="0" smtClean="0">
                <a:solidFill>
                  <a:srgbClr val="FFFF00"/>
                </a:solidFill>
              </a:rPr>
              <a:t>».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4" name="Рисунок 3" descr="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852936"/>
            <a:ext cx="2239516" cy="34610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imgm-155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3177678"/>
            <a:ext cx="2088232" cy="32756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abramenkov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188640"/>
            <a:ext cx="1499687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l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6" y="3861047"/>
            <a:ext cx="1656184" cy="27918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-459432"/>
            <a:ext cx="8062912" cy="1470025"/>
          </a:xfrm>
        </p:spPr>
        <p:txBody>
          <a:bodyPr/>
          <a:lstStyle/>
          <a:p>
            <a:r>
              <a:rPr lang="ru-RU" b="1" dirty="0" err="1" smtClean="0">
                <a:solidFill>
                  <a:srgbClr val="FFFF00"/>
                </a:solidFill>
              </a:rPr>
              <a:t>Антиигрушка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052736"/>
            <a:ext cx="8062912" cy="175260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FFFFFF"/>
                </a:solidFill>
              </a:rPr>
              <a:t>специфическое </a:t>
            </a:r>
            <a:r>
              <a:rPr lang="ru-RU" b="1" dirty="0" smtClean="0">
                <a:solidFill>
                  <a:srgbClr val="FFFFFF"/>
                </a:solidFill>
              </a:rPr>
              <a:t>средство информации, пропагандирующее </a:t>
            </a:r>
            <a:r>
              <a:rPr lang="ru-RU" b="1" dirty="0" err="1" smtClean="0">
                <a:solidFill>
                  <a:srgbClr val="FFFFFF"/>
                </a:solidFill>
              </a:rPr>
              <a:t>антиценности</a:t>
            </a:r>
            <a:r>
              <a:rPr lang="ru-RU" b="1" dirty="0" smtClean="0">
                <a:solidFill>
                  <a:srgbClr val="FFFFFF"/>
                </a:solidFill>
              </a:rPr>
              <a:t>, представляющее опасность для </a:t>
            </a:r>
            <a:r>
              <a:rPr lang="ru-RU" b="1" dirty="0" smtClean="0">
                <a:solidFill>
                  <a:srgbClr val="FFFF00"/>
                </a:solidFill>
              </a:rPr>
              <a:t>жизни</a:t>
            </a:r>
            <a:r>
              <a:rPr lang="ru-RU" b="1" dirty="0" smtClean="0">
                <a:solidFill>
                  <a:srgbClr val="FFFFFF"/>
                </a:solidFill>
              </a:rPr>
              <a:t> и </a:t>
            </a:r>
            <a:r>
              <a:rPr lang="ru-RU" b="1" dirty="0" smtClean="0">
                <a:solidFill>
                  <a:srgbClr val="FFFF00"/>
                </a:solidFill>
              </a:rPr>
              <a:t>здоровья </a:t>
            </a:r>
            <a:r>
              <a:rPr lang="ru-RU" b="1" dirty="0" smtClean="0">
                <a:solidFill>
                  <a:srgbClr val="FFFFFF"/>
                </a:solidFill>
              </a:rPr>
              <a:t>детей. </a:t>
            </a:r>
            <a:endParaRPr lang="ru-RU" b="1" dirty="0">
              <a:solidFill>
                <a:srgbClr val="FFFFFF"/>
              </a:solidFill>
            </a:endParaRPr>
          </a:p>
        </p:txBody>
      </p:sp>
      <p:pic>
        <p:nvPicPr>
          <p:cNvPr id="4" name="Рисунок 3" descr="Igrush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276872"/>
            <a:ext cx="2695203" cy="20271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toy_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2708920"/>
            <a:ext cx="2857500" cy="2514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toy_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4437112"/>
            <a:ext cx="2762250" cy="2228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toy_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7864" y="2276872"/>
            <a:ext cx="2428875" cy="2085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toy_0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2" y="4437112"/>
            <a:ext cx="2743200" cy="2028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-243408"/>
            <a:ext cx="8062912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Вред от игрушек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196752"/>
            <a:ext cx="8062912" cy="532859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FFFFFF"/>
                </a:solidFill>
              </a:rPr>
              <a:t>Некачественные игрушки могут нанести вред как </a:t>
            </a:r>
            <a:r>
              <a:rPr lang="ru-RU" b="1" dirty="0" smtClean="0">
                <a:solidFill>
                  <a:srgbClr val="FFFF00"/>
                </a:solidFill>
              </a:rPr>
              <a:t>физическому</a:t>
            </a:r>
            <a:r>
              <a:rPr lang="ru-RU" b="1" dirty="0" smtClean="0">
                <a:solidFill>
                  <a:srgbClr val="FFFFFF"/>
                </a:solidFill>
              </a:rPr>
              <a:t>, так и </a:t>
            </a:r>
            <a:r>
              <a:rPr lang="ru-RU" b="1" dirty="0" smtClean="0">
                <a:solidFill>
                  <a:srgbClr val="FFFF00"/>
                </a:solidFill>
              </a:rPr>
              <a:t>психическому</a:t>
            </a:r>
            <a:r>
              <a:rPr lang="ru-RU" b="1" dirty="0" smtClean="0">
                <a:solidFill>
                  <a:srgbClr val="FFFFFF"/>
                </a:solidFill>
              </a:rPr>
              <a:t> состоянию здоровья ребёнка. Например, более 80% игрушек, не прошедших сертификацию, содержат в своём составе запрещённые вещества, которые в случае попадания в детский организм могут вызвать </a:t>
            </a:r>
            <a:r>
              <a:rPr lang="ru-RU" b="1" dirty="0" smtClean="0">
                <a:solidFill>
                  <a:srgbClr val="FFFF00"/>
                </a:solidFill>
              </a:rPr>
              <a:t>интоксикацию</a:t>
            </a:r>
            <a:r>
              <a:rPr lang="ru-RU" b="1" dirty="0" smtClean="0">
                <a:solidFill>
                  <a:srgbClr val="FFFFFF"/>
                </a:solidFill>
              </a:rPr>
              <a:t> или </a:t>
            </a:r>
            <a:r>
              <a:rPr lang="ru-RU" b="1" dirty="0" smtClean="0">
                <a:solidFill>
                  <a:srgbClr val="FFFF00"/>
                </a:solidFill>
              </a:rPr>
              <a:t>аллергические реакции</a:t>
            </a:r>
            <a:r>
              <a:rPr lang="ru-RU" b="1" dirty="0" smtClean="0">
                <a:solidFill>
                  <a:srgbClr val="FFFFFF"/>
                </a:solidFill>
              </a:rPr>
              <a:t>. А, как известно, дети именно на вкус и пробуют свои игрушки. Кроме того, большинство некачественных игрушек не могут похвастаться прочностью, а как следствие, повышается риск того, что ребёнок может случайно </a:t>
            </a:r>
            <a:r>
              <a:rPr lang="ru-RU" b="1" dirty="0" smtClean="0">
                <a:solidFill>
                  <a:srgbClr val="FFFF00"/>
                </a:solidFill>
              </a:rPr>
              <a:t>подавиться</a:t>
            </a:r>
            <a:r>
              <a:rPr lang="ru-RU" b="1" dirty="0" smtClean="0">
                <a:solidFill>
                  <a:srgbClr val="FFFFFF"/>
                </a:solidFill>
              </a:rPr>
              <a:t> отвалившейся деталью такой игрушки. Внешний вид некачественных игрушек, например плачущие куклы, мишка без глаза, клоуны с агрессивным выражением лица, может оставить </a:t>
            </a:r>
            <a:r>
              <a:rPr lang="ru-RU" b="1" dirty="0" smtClean="0">
                <a:solidFill>
                  <a:srgbClr val="FFFF00"/>
                </a:solidFill>
              </a:rPr>
              <a:t>негативный отпечаток на психике</a:t>
            </a:r>
            <a:r>
              <a:rPr lang="ru-RU" b="1" dirty="0" smtClean="0">
                <a:solidFill>
                  <a:srgbClr val="FFFFFF"/>
                </a:solidFill>
              </a:rPr>
              <a:t> ребёнка.</a:t>
            </a:r>
          </a:p>
          <a:p>
            <a:endParaRPr lang="ru-RU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692696"/>
            <a:ext cx="8062912" cy="49685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Детский рынок игр и игрушек ежегодно  возрастает на 30%.   В целом его объём достигает 12, 5 </a:t>
            </a:r>
            <a:r>
              <a:rPr lang="ru-RU" b="1" dirty="0" err="1" smtClean="0">
                <a:solidFill>
                  <a:srgbClr val="0000FF"/>
                </a:solidFill>
              </a:rPr>
              <a:t>млрд</a:t>
            </a:r>
            <a:r>
              <a:rPr lang="ru-RU" b="1" dirty="0" smtClean="0">
                <a:solidFill>
                  <a:srgbClr val="0000FF"/>
                </a:solidFill>
              </a:rPr>
              <a:t>   рублей в год. Игрушки завозятся в Россию более чем из 30 стран.  90% импорта – из Китая.</a:t>
            </a:r>
          </a:p>
          <a:p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4" name="Рисунок 3" descr="CHINA-W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3212976"/>
            <a:ext cx="3672408" cy="34844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93197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3212976"/>
            <a:ext cx="3312368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globe.gif_800x60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92280" y="5517232"/>
            <a:ext cx="1216786" cy="946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8062912" cy="1470025"/>
          </a:xfrm>
        </p:spPr>
        <p:txBody>
          <a:bodyPr/>
          <a:lstStyle/>
          <a:p>
            <a:r>
              <a:rPr lang="ru-RU" dirty="0" err="1" smtClean="0">
                <a:solidFill>
                  <a:srgbClr val="FFFF00"/>
                </a:solidFill>
              </a:rPr>
              <a:t>Мартинички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1556792"/>
            <a:ext cx="5542632" cy="504056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    </a:t>
            </a:r>
            <a:r>
              <a:rPr lang="ru-RU" b="1" dirty="0" smtClean="0"/>
              <a:t> Март – первый весенний месяц. А первый день весны – это всегда праздник, праздник для тех, кому зимой не хватало тепла, света, доброты и любви. Это праздник надежды, надежды на будущее, согретой теплыми лучами весеннего солнца. Март – месяц перемен, месяц борьбы добра и зла, тепла и холода. В Болгарии 1 марта –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FF00"/>
                </a:solidFill>
              </a:rPr>
              <a:t>день Бабы Марты</a:t>
            </a:r>
            <a:r>
              <a:rPr lang="ru-RU" b="1" dirty="0" smtClean="0"/>
              <a:t>, и все болгары носят </a:t>
            </a:r>
            <a:r>
              <a:rPr lang="ru-RU" b="1" dirty="0" err="1" smtClean="0"/>
              <a:t>мартинички</a:t>
            </a:r>
            <a:r>
              <a:rPr lang="ru-RU" b="1" dirty="0" smtClean="0"/>
              <a:t> начиная с этого дня. </a:t>
            </a:r>
            <a:br>
              <a:rPr lang="ru-RU" b="1" dirty="0" smtClean="0"/>
            </a:br>
            <a:r>
              <a:rPr lang="ru-RU" b="1" dirty="0" smtClean="0"/>
              <a:t>     К нам в Россию тоже специально привозят </a:t>
            </a:r>
            <a:r>
              <a:rPr lang="ru-RU" b="1" dirty="0" err="1" smtClean="0"/>
              <a:t>мартинички</a:t>
            </a:r>
            <a:r>
              <a:rPr lang="ru-RU" b="1" dirty="0" smtClean="0"/>
              <a:t> из цветных ниток.</a:t>
            </a:r>
            <a:r>
              <a:rPr lang="ru-RU" dirty="0" smtClean="0"/>
              <a:t> </a:t>
            </a:r>
            <a:r>
              <a:rPr lang="ru-RU" b="1" dirty="0" err="1" smtClean="0">
                <a:solidFill>
                  <a:srgbClr val="FFFF00"/>
                </a:solidFill>
              </a:rPr>
              <a:t>Мартинички</a:t>
            </a:r>
            <a:r>
              <a:rPr lang="ru-RU" dirty="0" smtClean="0"/>
              <a:t> </a:t>
            </a:r>
            <a:r>
              <a:rPr lang="ru-RU" b="1" dirty="0" smtClean="0"/>
              <a:t>– это небольшие красно-белые значки, которые традиционно носят в Болгарии в марте. Уже более ста лет болгары прикрепляют их на одежду, открытки, подарки и таким образом превращают в праздник приход весны. </a:t>
            </a:r>
          </a:p>
          <a:p>
            <a:endParaRPr lang="ru-RU" b="1" dirty="0"/>
          </a:p>
        </p:txBody>
      </p:sp>
      <p:pic>
        <p:nvPicPr>
          <p:cNvPr id="5" name="Рисунок 4" descr="Baba-Marta-4.jp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764704"/>
            <a:ext cx="2802474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f0a2956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005064"/>
            <a:ext cx="3240360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Куклы приносят удачу и любовь.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3" name="Рисунок 12" descr="130_25edb1e1a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1268760"/>
            <a:ext cx="3312368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130_0d0e4235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2492896"/>
            <a:ext cx="3787477" cy="37874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4725144"/>
            <a:ext cx="39239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картонку наматываем шерстяные нитки толстым слоем. По нижнему краю разрезаем ножницами.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6" name="Рисунок 15" descr="175p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-315416"/>
            <a:ext cx="3275856" cy="5077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255</TotalTime>
  <Words>353</Words>
  <Application>Microsoft Office PowerPoint</Application>
  <PresentationFormat>Экран (4:3)</PresentationFormat>
  <Paragraphs>31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Яркая</vt:lpstr>
      <vt:lpstr>Детские игрушки: сколько стоит здоровье ребенка?</vt:lpstr>
      <vt:lpstr>Слайд 2</vt:lpstr>
      <vt:lpstr>Слайд 3</vt:lpstr>
      <vt:lpstr>Как разобраться, что такое «хорошо» и что такое «плохо» в игрушечных магазинах, поможет книга доктора психологических наук Веры Абраменковой «Во что играют наши дети: Игрушка и Антиигрушка». </vt:lpstr>
      <vt:lpstr>Антиигрушка </vt:lpstr>
      <vt:lpstr>Вред от игрушек</vt:lpstr>
      <vt:lpstr>Слайд 7</vt:lpstr>
      <vt:lpstr>Мартинички</vt:lpstr>
      <vt:lpstr>Куклы приносят удачу и любовь. 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Детские игрушки: сколько стоит здоровье ребенка?</dc:title>
  <cp:lastModifiedBy>PC</cp:lastModifiedBy>
  <cp:revision>15</cp:revision>
  <dcterms:modified xsi:type="dcterms:W3CDTF">2011-02-09T20:34:59Z</dcterms:modified>
</cp:coreProperties>
</file>