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2" r:id="rId2"/>
    <p:sldId id="263" r:id="rId3"/>
    <p:sldId id="264" r:id="rId4"/>
    <p:sldId id="265" r:id="rId5"/>
    <p:sldId id="266" r:id="rId6"/>
    <p:sldId id="268" r:id="rId7"/>
    <p:sldId id="278" r:id="rId8"/>
    <p:sldId id="277" r:id="rId9"/>
    <p:sldId id="285" r:id="rId10"/>
    <p:sldId id="286" r:id="rId11"/>
    <p:sldId id="270" r:id="rId12"/>
    <p:sldId id="271" r:id="rId13"/>
    <p:sldId id="272" r:id="rId14"/>
    <p:sldId id="273" r:id="rId15"/>
    <p:sldId id="274" r:id="rId16"/>
    <p:sldId id="275" r:id="rId17"/>
    <p:sldId id="284" r:id="rId18"/>
    <p:sldId id="276" r:id="rId19"/>
    <p:sldId id="281" r:id="rId20"/>
    <p:sldId id="282" r:id="rId21"/>
    <p:sldId id="283" r:id="rId22"/>
    <p:sldId id="287" r:id="rId23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35F8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EAF463A-BC7C-46EE-9F1E-7F377CCA4891}" type="datetimeFigureOut">
              <a:rPr lang="en-US" smtClean="0"/>
              <a:pPr/>
              <a:t>1/24/2015</a:t>
            </a:fld>
            <a:endParaRPr lang="en-US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1/24/2015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1/24/2015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1/24/2015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1/24/2015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1/24/2015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1/24/2015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1/24/2015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1/24/2015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1/24/2015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EAF463A-BC7C-46EE-9F1E-7F377CCA4891}" type="datetimeFigureOut">
              <a:rPr lang="en-US" smtClean="0"/>
              <a:pPr/>
              <a:t>1/24/2015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EAF463A-BC7C-46EE-9F1E-7F377CCA4891}" type="datetimeFigureOut">
              <a:rPr lang="en-US" smtClean="0"/>
              <a:pPr/>
              <a:t>1/24/2015</a:t>
            </a:fld>
            <a:endParaRPr lang="en-US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gi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hclXJCK_m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10400" y="228600"/>
            <a:ext cx="1943557" cy="792000"/>
          </a:xfrm>
          <a:prstGeom prst="rect">
            <a:avLst/>
          </a:prstGeom>
        </p:spPr>
      </p:pic>
      <p:sp>
        <p:nvSpPr>
          <p:cNvPr id="5" name="Заголовок 1"/>
          <p:cNvSpPr txBox="1">
            <a:spLocks/>
          </p:cNvSpPr>
          <p:nvPr/>
        </p:nvSpPr>
        <p:spPr>
          <a:xfrm>
            <a:off x="609600" y="1371600"/>
            <a:ext cx="7772400" cy="3428999"/>
          </a:xfrm>
          <a:prstGeom prst="rect">
            <a:avLst/>
          </a:prstGeom>
        </p:spPr>
        <p:txBody>
          <a:bodyPr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u="none" strike="noStrike" kern="1200" cap="none" spc="0" normalizeH="0" baseline="0" noProof="0" dirty="0" smtClean="0">
                <a:ln>
                  <a:noFill/>
                </a:ln>
                <a:solidFill>
                  <a:srgbClr val="435F8D"/>
                </a:solidFill>
                <a:effectLst/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Формы организации учебной деятельности на уроках русского языка в свете требований нового ФГОС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u="none" strike="noStrike" kern="1200" cap="none" spc="0" normalizeH="0" baseline="0" noProof="0" dirty="0" smtClean="0">
                <a:ln>
                  <a:noFill/>
                </a:ln>
                <a:solidFill>
                  <a:srgbClr val="435F8D"/>
                </a:solidFill>
                <a:effectLst/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(по УМК Т. А. </a:t>
            </a:r>
            <a:r>
              <a:rPr kumimoji="0" lang="ru-RU" sz="3200" b="1" u="none" strike="noStrike" kern="1200" cap="none" spc="0" normalizeH="0" baseline="0" noProof="0" dirty="0" err="1" smtClean="0">
                <a:ln>
                  <a:noFill/>
                </a:ln>
                <a:solidFill>
                  <a:srgbClr val="435F8D"/>
                </a:solidFill>
                <a:effectLst/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Ладыженской</a:t>
            </a:r>
            <a:r>
              <a:rPr kumimoji="0" lang="ru-RU" sz="3200" b="1" u="none" strike="noStrike" kern="1200" cap="none" spc="0" normalizeH="0" baseline="0" noProof="0" dirty="0" smtClean="0">
                <a:ln>
                  <a:noFill/>
                </a:ln>
                <a:solidFill>
                  <a:srgbClr val="435F8D"/>
                </a:solidFill>
                <a:effectLst/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,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u="none" strike="noStrike" kern="1200" cap="none" spc="0" normalizeH="0" baseline="0" noProof="0" dirty="0" smtClean="0">
                <a:ln>
                  <a:noFill/>
                </a:ln>
                <a:solidFill>
                  <a:srgbClr val="435F8D"/>
                </a:solidFill>
                <a:effectLst/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М. Т. Баранова, Л. А. </a:t>
            </a:r>
            <a:r>
              <a:rPr kumimoji="0" lang="ru-RU" sz="3200" b="1" u="none" strike="noStrike" kern="1200" cap="none" spc="0" normalizeH="0" baseline="0" noProof="0" dirty="0" err="1" smtClean="0">
                <a:ln>
                  <a:noFill/>
                </a:ln>
                <a:solidFill>
                  <a:srgbClr val="435F8D"/>
                </a:solidFill>
                <a:effectLst/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Тростенцовой</a:t>
            </a:r>
            <a:r>
              <a:rPr kumimoji="0" lang="ru-RU" sz="3200" b="1" u="none" strike="noStrike" kern="1200" cap="none" spc="0" normalizeH="0" baseline="0" noProof="0" dirty="0" smtClean="0">
                <a:ln>
                  <a:noFill/>
                </a:ln>
                <a:solidFill>
                  <a:srgbClr val="435F8D"/>
                </a:solidFill>
                <a:effectLst/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и др.)</a:t>
            </a:r>
            <a:endParaRPr kumimoji="0" lang="ru-RU" sz="3200" b="1" u="none" strike="noStrike" kern="1200" cap="none" spc="0" normalizeH="0" baseline="0" noProof="0" dirty="0">
              <a:ln>
                <a:noFill/>
              </a:ln>
              <a:solidFill>
                <a:srgbClr val="435F8D"/>
              </a:solidFill>
              <a:effectLst/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971800" y="4724400"/>
            <a:ext cx="6172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Бондаренко Марина Анатольевна, </a:t>
            </a:r>
          </a:p>
          <a:p>
            <a:r>
              <a:rPr lang="ru-RU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кандидат педагогических наук, профессор кафедры русского языка Академии труда и социальных отношений, член Союза писателей России</a:t>
            </a:r>
            <a:endParaRPr lang="ru-RU" sz="2000" b="1" dirty="0">
              <a:solidFill>
                <a:schemeClr val="tx1">
                  <a:lumMod val="75000"/>
                  <a:lumOff val="2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7" name="Рисунок 6" descr="книги-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4648200"/>
            <a:ext cx="2438400" cy="2514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книги-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4648200"/>
            <a:ext cx="2438400" cy="2514600"/>
          </a:xfrm>
          <a:prstGeom prst="rect">
            <a:avLst/>
          </a:prstGeom>
        </p:spPr>
      </p:pic>
      <p:pic>
        <p:nvPicPr>
          <p:cNvPr id="3" name="Рисунок 2" descr="hclXJCK_m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200443" y="228600"/>
            <a:ext cx="1943557" cy="792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28600" y="1143000"/>
            <a:ext cx="7543800" cy="2554545"/>
          </a:xfrm>
          <a:prstGeom prst="rect">
            <a:avLst/>
          </a:prstGeom>
          <a:solidFill>
            <a:schemeClr val="bg2"/>
          </a:solidFill>
          <a:scene3d>
            <a:camera prst="orthographicFront"/>
            <a:lightRig rig="threePt" dir="t"/>
          </a:scene3d>
          <a:sp3d>
            <a:bevelT prst="angle"/>
          </a:sp3d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Вот как на первый вопрос отвечает </a:t>
            </a:r>
          </a:p>
          <a:p>
            <a:r>
              <a:rPr lang="ru-RU" sz="3200" dirty="0" smtClean="0"/>
              <a:t>А. П. Чехов: </a:t>
            </a:r>
          </a:p>
          <a:p>
            <a:r>
              <a:rPr lang="ru-RU" sz="3200" b="1" dirty="0" smtClean="0">
                <a:solidFill>
                  <a:srgbClr val="435F8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</a:t>
            </a:r>
            <a:r>
              <a:rPr lang="ru-RU" sz="3200" b="1" i="1" dirty="0" err="1" smtClean="0">
                <a:solidFill>
                  <a:srgbClr val="435F8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Кирюха</a:t>
            </a:r>
            <a:r>
              <a:rPr lang="ru-RU" sz="3200" b="1" i="1" dirty="0" smtClean="0">
                <a:solidFill>
                  <a:srgbClr val="435F8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жил в кучерах у хороших людей и на весь округ считался лучшим троечником</a:t>
            </a:r>
            <a:r>
              <a:rPr lang="ru-RU" sz="3200" b="1" dirty="0" smtClean="0">
                <a:solidFill>
                  <a:srgbClr val="435F8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».</a:t>
            </a:r>
            <a:endParaRPr lang="ru-RU" sz="3200" b="1" dirty="0">
              <a:solidFill>
                <a:srgbClr val="435F8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19400" y="3962400"/>
            <a:ext cx="57912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ТРО'ЕЧНИК</a:t>
            </a:r>
            <a:r>
              <a:rPr lang="ru-RU" b="1" baseline="30000" dirty="0" smtClean="0"/>
              <a:t>1</a:t>
            </a:r>
            <a:r>
              <a:rPr lang="ru-RU" dirty="0" smtClean="0"/>
              <a:t> [</a:t>
            </a:r>
            <a:r>
              <a:rPr lang="ru-RU" i="1" dirty="0" err="1" smtClean="0"/>
              <a:t>шн</a:t>
            </a:r>
            <a:r>
              <a:rPr lang="ru-RU" dirty="0" smtClean="0"/>
              <a:t>], а, </a:t>
            </a:r>
            <a:r>
              <a:rPr lang="ru-RU" i="1" dirty="0" smtClean="0"/>
              <a:t>м.</a:t>
            </a:r>
            <a:r>
              <a:rPr lang="ru-RU" dirty="0" smtClean="0"/>
              <a:t> Извозчик, ямщик на тройке (см. </a:t>
            </a:r>
            <a:r>
              <a:rPr lang="ru-RU" b="1" dirty="0" smtClean="0">
                <a:solidFill>
                  <a:srgbClr val="435F8D"/>
                </a:solidFill>
              </a:rPr>
              <a:t>тройка</a:t>
            </a:r>
            <a:r>
              <a:rPr lang="ru-RU" dirty="0" smtClean="0"/>
              <a:t> в 5 знач.).</a:t>
            </a:r>
          </a:p>
          <a:p>
            <a:r>
              <a:rPr lang="ru-RU" b="1" dirty="0" smtClean="0"/>
              <a:t>ТРО'ЕЧНИК</a:t>
            </a:r>
            <a:r>
              <a:rPr lang="ru-RU" b="1" baseline="30000" dirty="0" smtClean="0"/>
              <a:t>2</a:t>
            </a:r>
            <a:r>
              <a:rPr lang="ru-RU" dirty="0" smtClean="0"/>
              <a:t> [</a:t>
            </a:r>
            <a:r>
              <a:rPr lang="ru-RU" i="1" dirty="0" err="1" smtClean="0"/>
              <a:t>шн</a:t>
            </a:r>
            <a:r>
              <a:rPr lang="ru-RU" dirty="0" smtClean="0"/>
              <a:t>], а, </a:t>
            </a:r>
            <a:r>
              <a:rPr lang="ru-RU" i="1" dirty="0" smtClean="0"/>
              <a:t>м.</a:t>
            </a:r>
            <a:r>
              <a:rPr lang="ru-RU" dirty="0" smtClean="0"/>
              <a:t> (школьное арго устар.). Посредственный ученик, получающий постоянно тройки (см. </a:t>
            </a:r>
            <a:r>
              <a:rPr lang="ru-RU" b="1" dirty="0" smtClean="0">
                <a:solidFill>
                  <a:srgbClr val="435F8D"/>
                </a:solidFill>
              </a:rPr>
              <a:t>тройка</a:t>
            </a:r>
            <a:r>
              <a:rPr lang="ru-RU" dirty="0" smtClean="0"/>
              <a:t> в 3 знач.).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книги-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4648200"/>
            <a:ext cx="2438400" cy="2514600"/>
          </a:xfrm>
          <a:prstGeom prst="rect">
            <a:avLst/>
          </a:prstGeom>
        </p:spPr>
      </p:pic>
      <p:pic>
        <p:nvPicPr>
          <p:cNvPr id="3" name="Рисунок 2" descr="hclXJCK_m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200443" y="228600"/>
            <a:ext cx="1943557" cy="792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295400" y="1371600"/>
            <a:ext cx="7391400" cy="26776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1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1">
                  <a:lumMod val="20000"/>
                  <a:lumOff val="8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57150">
            <a:solidFill>
              <a:srgbClr val="00206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«Абракадабра»</a:t>
            </a:r>
          </a:p>
          <a:p>
            <a:pPr algn="ctr"/>
            <a:endParaRPr lang="ru-RU" sz="2800" dirty="0" smtClean="0"/>
          </a:p>
          <a:p>
            <a:r>
              <a:rPr lang="ru-RU" sz="2800" dirty="0" smtClean="0"/>
              <a:t>«Расшифруйте» запись (кто быстрее?) </a:t>
            </a:r>
          </a:p>
          <a:p>
            <a:endParaRPr lang="ru-RU" sz="2800" dirty="0" smtClean="0"/>
          </a:p>
          <a:p>
            <a:r>
              <a:rPr lang="ru-RU" sz="2800" b="1" i="1" dirty="0" err="1" smtClean="0"/>
              <a:t>гобытьра</a:t>
            </a:r>
            <a:r>
              <a:rPr lang="ru-RU" sz="2800" b="1" i="1" dirty="0" smtClean="0"/>
              <a:t>, </a:t>
            </a:r>
            <a:r>
              <a:rPr lang="ru-RU" sz="2800" b="1" i="1" dirty="0" err="1" smtClean="0"/>
              <a:t>ациквасра</a:t>
            </a:r>
            <a:r>
              <a:rPr lang="ru-RU" sz="2800" b="1" i="1" dirty="0" smtClean="0"/>
              <a:t>, </a:t>
            </a:r>
            <a:r>
              <a:rPr lang="ru-RU" sz="2800" b="1" i="1" dirty="0" err="1" smtClean="0"/>
              <a:t>олябок</a:t>
            </a:r>
            <a:r>
              <a:rPr lang="ru-RU" sz="2800" b="1" i="1" dirty="0" smtClean="0"/>
              <a:t>, </a:t>
            </a:r>
            <a:r>
              <a:rPr lang="ru-RU" sz="2800" b="1" i="1" dirty="0" err="1" smtClean="0"/>
              <a:t>ленлафь</a:t>
            </a:r>
            <a:endParaRPr lang="ru-RU" sz="2800" b="1" i="1" dirty="0" smtClean="0"/>
          </a:p>
          <a:p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книги-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4648200"/>
            <a:ext cx="2438400" cy="2514600"/>
          </a:xfrm>
          <a:prstGeom prst="rect">
            <a:avLst/>
          </a:prstGeom>
        </p:spPr>
      </p:pic>
      <p:pic>
        <p:nvPicPr>
          <p:cNvPr id="3" name="Рисунок 2" descr="hclXJCK_m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200443" y="228600"/>
            <a:ext cx="1943557" cy="792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28600" y="152400"/>
            <a:ext cx="7010400" cy="646331"/>
          </a:xfrm>
          <a:prstGeom prst="rect">
            <a:avLst/>
          </a:prstGeom>
          <a:noFill/>
          <a:ln w="28575">
            <a:solidFill>
              <a:schemeClr val="tx1">
                <a:lumMod val="75000"/>
                <a:lumOff val="2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435F8D"/>
                </a:solidFill>
              </a:rPr>
              <a:t>Раздел </a:t>
            </a:r>
            <a:r>
              <a:rPr lang="ru-RU" b="1" dirty="0" smtClean="0">
                <a:solidFill>
                  <a:srgbClr val="435F8D"/>
                </a:solidFill>
              </a:rPr>
              <a:t>«Повторение»</a:t>
            </a:r>
            <a:r>
              <a:rPr lang="ru-RU" dirty="0" smtClean="0">
                <a:solidFill>
                  <a:srgbClr val="435F8D"/>
                </a:solidFill>
              </a:rPr>
              <a:t>; тема урока – </a:t>
            </a:r>
            <a:r>
              <a:rPr lang="ru-RU" b="1" dirty="0" smtClean="0">
                <a:solidFill>
                  <a:srgbClr val="435F8D"/>
                </a:solidFill>
              </a:rPr>
              <a:t>«Имя существительное»</a:t>
            </a:r>
            <a:endParaRPr lang="ru-RU" b="1" dirty="0">
              <a:solidFill>
                <a:srgbClr val="435F8D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8600" y="1219200"/>
            <a:ext cx="7924800" cy="107721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Ответ: </a:t>
            </a:r>
            <a:r>
              <a:rPr lang="ru-RU" sz="3200" b="1" i="1" dirty="0" smtClean="0">
                <a:solidFill>
                  <a:srgbClr val="435F8D"/>
                </a:solidFill>
              </a:rPr>
              <a:t>богатырь, красавица, яблоко, фланель</a:t>
            </a:r>
            <a:r>
              <a:rPr lang="ru-RU" sz="3200" dirty="0" smtClean="0"/>
              <a:t>.</a:t>
            </a:r>
            <a:endParaRPr lang="ru-RU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609600" y="2743200"/>
            <a:ext cx="8153400" cy="2308324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  <a:shade val="30000"/>
                  <a:satMod val="115000"/>
                </a:schemeClr>
              </a:gs>
              <a:gs pos="50000">
                <a:schemeClr val="bg1">
                  <a:lumMod val="95000"/>
                  <a:shade val="67500"/>
                  <a:satMod val="115000"/>
                </a:schemeClr>
              </a:gs>
              <a:gs pos="100000">
                <a:schemeClr val="bg1">
                  <a:lumMod val="95000"/>
                  <a:shade val="100000"/>
                  <a:satMod val="115000"/>
                </a:schemeClr>
              </a:gs>
            </a:gsLst>
            <a:lin ang="8100000" scaled="1"/>
            <a:tileRect/>
          </a:gradFill>
          <a:ln w="38100">
            <a:solidFill>
              <a:schemeClr val="tx2">
                <a:lumMod val="20000"/>
                <a:lumOff val="80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Вопросы и задания: </a:t>
            </a:r>
          </a:p>
          <a:p>
            <a:r>
              <a:rPr lang="ru-RU" sz="2400" dirty="0" smtClean="0"/>
              <a:t>- Что объединяет все записанные слова?</a:t>
            </a:r>
          </a:p>
          <a:p>
            <a:r>
              <a:rPr lang="ru-RU" sz="2400" dirty="0" smtClean="0"/>
              <a:t>- Какие признаки помогли вам сделать такой вывод?</a:t>
            </a:r>
          </a:p>
          <a:p>
            <a:pPr>
              <a:buFontTx/>
              <a:buChar char="-"/>
            </a:pPr>
            <a:r>
              <a:rPr lang="ru-RU" sz="2400" dirty="0" smtClean="0"/>
              <a:t> На какие группы мы можете разделить эти слова? (Групповое задание.) </a:t>
            </a:r>
            <a:endParaRPr lang="ru-RU" sz="2400" dirty="0"/>
          </a:p>
        </p:txBody>
      </p:sp>
      <p:pic>
        <p:nvPicPr>
          <p:cNvPr id="10" name="Рисунок 9" descr="Победили!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657600" y="5181600"/>
            <a:ext cx="1488000" cy="111600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4953000" y="5638800"/>
            <a:ext cx="3962400" cy="1015663"/>
          </a:xfrm>
          <a:prstGeom prst="rect">
            <a:avLst/>
          </a:prstGeom>
          <a:solidFill>
            <a:schemeClr val="bg1"/>
          </a:solidFill>
          <a:ln w="28575">
            <a:solidFill>
              <a:schemeClr val="bg2">
                <a:lumMod val="90000"/>
              </a:schemeClr>
            </a:solidFill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Побеждает группа, которая сможет найти большее число вариантов группировки слов.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книги-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4648200"/>
            <a:ext cx="2438400" cy="2514600"/>
          </a:xfrm>
          <a:prstGeom prst="rect">
            <a:avLst/>
          </a:prstGeom>
        </p:spPr>
      </p:pic>
      <p:pic>
        <p:nvPicPr>
          <p:cNvPr id="3" name="Рисунок 2" descr="hclXJCK_m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200443" y="228600"/>
            <a:ext cx="1943557" cy="792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81000" y="304800"/>
            <a:ext cx="5105400" cy="1323439"/>
          </a:xfrm>
          <a:prstGeom prst="rect">
            <a:avLst/>
          </a:prstGeom>
          <a:noFill/>
          <a:ln w="38100">
            <a:solidFill>
              <a:schemeClr val="tx1">
                <a:lumMod val="85000"/>
                <a:lumOff val="15000"/>
              </a:schemeClr>
            </a:solidFill>
            <a:prstDash val="solid"/>
          </a:ln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Орфоэпические разминки:</a:t>
            </a:r>
          </a:p>
          <a:p>
            <a:pPr>
              <a:buFontTx/>
              <a:buChar char="-"/>
            </a:pPr>
            <a:r>
              <a:rPr lang="ru-RU" sz="2000" dirty="0" smtClean="0"/>
              <a:t> подбор рифм;</a:t>
            </a:r>
          </a:p>
          <a:p>
            <a:pPr>
              <a:buFontTx/>
              <a:buChar char="-"/>
            </a:pPr>
            <a:r>
              <a:rPr lang="ru-RU" sz="2000" dirty="0" smtClean="0"/>
              <a:t> сочинение мини-стихотворений;</a:t>
            </a:r>
          </a:p>
          <a:p>
            <a:pPr>
              <a:buFontTx/>
              <a:buChar char="-"/>
            </a:pPr>
            <a:r>
              <a:rPr lang="ru-RU" sz="2000" dirty="0" smtClean="0"/>
              <a:t> завершение данных стихов и др.</a:t>
            </a:r>
            <a:endParaRPr lang="ru-RU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609600" y="2286000"/>
            <a:ext cx="6781800" cy="2308324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38100">
            <a:solidFill>
              <a:schemeClr val="tx1"/>
            </a:solidFill>
          </a:ln>
          <a:scene3d>
            <a:camera prst="orthographicFront">
              <a:rot lat="1200000" lon="0" rev="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Кондитерская фабрика «Просторы»       </a:t>
            </a:r>
          </a:p>
          <a:p>
            <a:r>
              <a:rPr lang="ru-RU" sz="2400" dirty="0" smtClean="0"/>
              <a:t>Активно заключает __________ .          </a:t>
            </a:r>
          </a:p>
          <a:p>
            <a:r>
              <a:rPr lang="ru-RU" sz="2400" dirty="0" smtClean="0"/>
              <a:t>И будет отправлять на все курорты </a:t>
            </a:r>
          </a:p>
          <a:p>
            <a:r>
              <a:rPr lang="ru-RU" sz="2400" dirty="0" smtClean="0"/>
              <a:t>Конфеты, шоколад и даже ________ . </a:t>
            </a:r>
          </a:p>
          <a:p>
            <a:r>
              <a:rPr lang="ru-RU" sz="2400" dirty="0" smtClean="0"/>
              <a:t>А мы привыкли отдыхать с комфортом</a:t>
            </a:r>
          </a:p>
          <a:p>
            <a:r>
              <a:rPr lang="ru-RU" sz="2400" dirty="0" smtClean="0"/>
              <a:t>И кофе любим пить с клубничным _______.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hclXJCK_m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200443" y="228600"/>
            <a:ext cx="1943557" cy="792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914400" y="1905000"/>
            <a:ext cx="7848600" cy="3785652"/>
          </a:xfrm>
          <a:prstGeom prst="rect">
            <a:avLst/>
          </a:prstGeom>
          <a:noFill/>
          <a:ln w="381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ru-RU" sz="2000" dirty="0" smtClean="0"/>
              <a:t> С каким окончанием это способны сделать слова </a:t>
            </a:r>
            <a:r>
              <a:rPr lang="ru-RU" sz="2000" i="1" dirty="0" smtClean="0"/>
              <a:t>берлога</a:t>
            </a:r>
            <a:r>
              <a:rPr lang="ru-RU" sz="2000" dirty="0" smtClean="0"/>
              <a:t> и </a:t>
            </a:r>
            <a:r>
              <a:rPr lang="ru-RU" sz="2000" i="1" dirty="0" smtClean="0"/>
              <a:t>сорока, а также глаголы</a:t>
            </a:r>
            <a:r>
              <a:rPr lang="ru-RU" sz="2000" dirty="0" smtClean="0"/>
              <a:t>? </a:t>
            </a:r>
          </a:p>
          <a:p>
            <a:pPr>
              <a:buFontTx/>
              <a:buChar char="-"/>
            </a:pPr>
            <a:r>
              <a:rPr lang="ru-RU" sz="2000" dirty="0" smtClean="0"/>
              <a:t> Какие позиционные чередования происходят на конце этой группы слов? </a:t>
            </a:r>
          </a:p>
          <a:p>
            <a:pPr>
              <a:buFontTx/>
              <a:buChar char="-"/>
            </a:pPr>
            <a:endParaRPr lang="ru-RU" sz="2000" dirty="0" smtClean="0"/>
          </a:p>
          <a:p>
            <a:pPr>
              <a:buFontTx/>
              <a:buChar char="-"/>
            </a:pPr>
            <a:r>
              <a:rPr lang="ru-RU" sz="2000" dirty="0" smtClean="0"/>
              <a:t>Групповая работа: </a:t>
            </a:r>
          </a:p>
          <a:p>
            <a:endParaRPr lang="ru-RU" sz="2000" dirty="0" smtClean="0"/>
          </a:p>
          <a:p>
            <a:r>
              <a:rPr lang="ru-RU" sz="2000" dirty="0" smtClean="0"/>
              <a:t>«Кто больше?» </a:t>
            </a:r>
          </a:p>
          <a:p>
            <a:r>
              <a:rPr lang="ru-RU" sz="2000" dirty="0" smtClean="0"/>
              <a:t>Соревнование: класс делится на группы и подбирает рифмы к слову </a:t>
            </a:r>
            <a:r>
              <a:rPr lang="ru-RU" sz="2000" i="1" dirty="0" smtClean="0"/>
              <a:t>творог</a:t>
            </a:r>
            <a:r>
              <a:rPr lang="ru-RU" sz="2000" dirty="0" smtClean="0"/>
              <a:t> (в соответствии с представленными моделями). </a:t>
            </a:r>
          </a:p>
          <a:p>
            <a:endParaRPr lang="ru-RU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304800"/>
            <a:ext cx="6705600" cy="1015663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  <a:tileRect/>
          </a:gradFill>
          <a:ln w="38100">
            <a:solidFill>
              <a:srgbClr val="435F8D"/>
            </a:solidFill>
          </a:ln>
          <a:scene3d>
            <a:camera prst="orthographicFront"/>
            <a:lightRig rig="threePt" dir="t"/>
          </a:scene3d>
          <a:sp3d>
            <a:bevelT prst="slope"/>
          </a:sp3d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435F8D"/>
                </a:solidFill>
              </a:rPr>
              <a:t>     Как слово </a:t>
            </a:r>
            <a:r>
              <a:rPr lang="ru-RU" sz="2000" b="1" dirty="0" err="1" smtClean="0">
                <a:solidFill>
                  <a:srgbClr val="435F8D"/>
                </a:solidFill>
              </a:rPr>
              <a:t>творóг</a:t>
            </a:r>
            <a:r>
              <a:rPr lang="ru-RU" sz="2000" b="1" dirty="0" smtClean="0">
                <a:solidFill>
                  <a:srgbClr val="435F8D"/>
                </a:solidFill>
              </a:rPr>
              <a:t> объединяет слова</a:t>
            </a:r>
          </a:p>
          <a:p>
            <a:endParaRPr lang="ru-RU" sz="2000" dirty="0" smtClean="0"/>
          </a:p>
          <a:p>
            <a:r>
              <a:rPr lang="ru-RU" sz="2000" b="1" i="1" dirty="0" smtClean="0"/>
              <a:t>козерог, урок, берлога, сорока</a:t>
            </a:r>
            <a:r>
              <a:rPr lang="ru-RU" sz="2000" b="1" dirty="0" smtClean="0"/>
              <a:t>, </a:t>
            </a:r>
            <a:r>
              <a:rPr lang="ru-RU" sz="2000" b="1" i="1" dirty="0" smtClean="0"/>
              <a:t>мочь, поволочь?</a:t>
            </a:r>
            <a:r>
              <a:rPr lang="ru-RU" sz="2000" dirty="0" smtClean="0"/>
              <a:t> </a:t>
            </a:r>
            <a:endParaRPr lang="ru-RU" sz="2000" dirty="0"/>
          </a:p>
        </p:txBody>
      </p:sp>
      <p:pic>
        <p:nvPicPr>
          <p:cNvPr id="6" name="Рисунок 5" descr="Группа.jpg"/>
          <p:cNvPicPr>
            <a:picLocks noChangeAspect="1"/>
          </p:cNvPicPr>
          <p:nvPr/>
        </p:nvPicPr>
        <p:blipFill>
          <a:blip r:embed="rId3" cstate="print"/>
          <a:srcRect l="15794" t="14111" r="14034" b="15333"/>
          <a:stretch>
            <a:fillRect/>
          </a:stretch>
        </p:blipFill>
        <p:spPr>
          <a:xfrm>
            <a:off x="3733800" y="3200400"/>
            <a:ext cx="1143000" cy="762000"/>
          </a:xfrm>
          <a:prstGeom prst="rect">
            <a:avLst/>
          </a:prstGeom>
        </p:spPr>
      </p:pic>
      <p:pic>
        <p:nvPicPr>
          <p:cNvPr id="7" name="Рисунок 6" descr="книги-2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5486400"/>
            <a:ext cx="1536002" cy="1584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книги-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4986000"/>
            <a:ext cx="1815274" cy="1872000"/>
          </a:xfrm>
          <a:prstGeom prst="rect">
            <a:avLst/>
          </a:prstGeom>
        </p:spPr>
      </p:pic>
      <p:pic>
        <p:nvPicPr>
          <p:cNvPr id="3" name="Рисунок 2" descr="hclXJCK_m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200443" y="228600"/>
            <a:ext cx="1943557" cy="792000"/>
          </a:xfrm>
          <a:prstGeom prst="rect">
            <a:avLst/>
          </a:prstGeom>
        </p:spPr>
      </p:pic>
      <p:grpSp>
        <p:nvGrpSpPr>
          <p:cNvPr id="8" name="Группа 7"/>
          <p:cNvGrpSpPr/>
          <p:nvPr/>
        </p:nvGrpSpPr>
        <p:grpSpPr>
          <a:xfrm>
            <a:off x="228600" y="2743200"/>
            <a:ext cx="1226820" cy="1752600"/>
            <a:chOff x="1" y="-1"/>
            <a:chExt cx="1226820" cy="1752600"/>
          </a:xfrm>
        </p:grpSpPr>
        <p:sp>
          <p:nvSpPr>
            <p:cNvPr id="9" name="Нашивка 8"/>
            <p:cNvSpPr/>
            <p:nvPr/>
          </p:nvSpPr>
          <p:spPr>
            <a:xfrm rot="5400000">
              <a:off x="-262889" y="262889"/>
              <a:ext cx="1752600" cy="1226820"/>
            </a:xfrm>
            <a:prstGeom prst="chevron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Нашивка 4"/>
            <p:cNvSpPr/>
            <p:nvPr/>
          </p:nvSpPr>
          <p:spPr>
            <a:xfrm>
              <a:off x="1" y="613409"/>
              <a:ext cx="1226820" cy="52578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890" tIns="8890" rIns="8890" bIns="8890" numCol="1" spcCol="1270" anchor="ctr" anchorCtr="0">
              <a:noAutofit/>
            </a:bodyPr>
            <a:lstStyle/>
            <a:p>
              <a:pPr lvl="0" algn="ctr" defTabSz="6223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400" b="1" kern="1200" dirty="0" smtClean="0"/>
                <a:t>Домашнее задание</a:t>
              </a:r>
              <a:endParaRPr lang="ru-RU" sz="1400" b="1" kern="1200" dirty="0"/>
            </a:p>
          </p:txBody>
        </p:sp>
      </p:grpSp>
      <p:grpSp>
        <p:nvGrpSpPr>
          <p:cNvPr id="11" name="Группа 10"/>
          <p:cNvGrpSpPr/>
          <p:nvPr/>
        </p:nvGrpSpPr>
        <p:grpSpPr>
          <a:xfrm>
            <a:off x="3810000" y="4495800"/>
            <a:ext cx="5118369" cy="1524000"/>
            <a:chOff x="160020" y="-228600"/>
            <a:chExt cx="5118369" cy="1139189"/>
          </a:xfrm>
        </p:grpSpPr>
        <p:sp>
          <p:nvSpPr>
            <p:cNvPr id="12" name="Прямоугольник с двумя скругленными соседними углами 11"/>
            <p:cNvSpPr/>
            <p:nvPr/>
          </p:nvSpPr>
          <p:spPr>
            <a:xfrm rot="5400000">
              <a:off x="2139315" y="-2207895"/>
              <a:ext cx="1139189" cy="5097780"/>
            </a:xfrm>
            <a:prstGeom prst="round2SameRect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3" name="Прямоугольник 12"/>
            <p:cNvSpPr/>
            <p:nvPr/>
          </p:nvSpPr>
          <p:spPr>
            <a:xfrm>
              <a:off x="236220" y="-228600"/>
              <a:ext cx="5042169" cy="102796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28016" tIns="11430" rIns="11430" bIns="11430" numCol="1" spcCol="1270" anchor="ctr" anchorCtr="0">
              <a:noAutofit/>
            </a:bodyPr>
            <a:lstStyle/>
            <a:p>
              <a:pPr lvl="0"/>
              <a:r>
                <a:rPr lang="ru-RU" dirty="0" smtClean="0"/>
                <a:t>Какое из двух слов – </a:t>
              </a:r>
              <a:r>
                <a:rPr lang="ru-RU" i="1" dirty="0" err="1" smtClean="0"/>
                <a:t>безОбразный</a:t>
              </a:r>
              <a:r>
                <a:rPr lang="ru-RU" dirty="0" smtClean="0"/>
                <a:t> или </a:t>
              </a:r>
              <a:r>
                <a:rPr lang="ru-RU" i="1" dirty="0" err="1" smtClean="0"/>
                <a:t>безобрАзный</a:t>
              </a:r>
              <a:r>
                <a:rPr lang="ru-RU" dirty="0" smtClean="0"/>
                <a:t> образовано таким же способом, как и слова из домашней работы? </a:t>
              </a:r>
              <a:endParaRPr lang="ru-RU" dirty="0"/>
            </a:p>
          </p:txBody>
        </p:sp>
      </p:grpSp>
      <p:grpSp>
        <p:nvGrpSpPr>
          <p:cNvPr id="14" name="Группа 13"/>
          <p:cNvGrpSpPr/>
          <p:nvPr/>
        </p:nvGrpSpPr>
        <p:grpSpPr>
          <a:xfrm>
            <a:off x="2286000" y="4038600"/>
            <a:ext cx="1303020" cy="2438400"/>
            <a:chOff x="1" y="-1"/>
            <a:chExt cx="1226820" cy="1752600"/>
          </a:xfrm>
        </p:grpSpPr>
        <p:sp>
          <p:nvSpPr>
            <p:cNvPr id="15" name="Нашивка 14"/>
            <p:cNvSpPr/>
            <p:nvPr/>
          </p:nvSpPr>
          <p:spPr>
            <a:xfrm rot="5400000">
              <a:off x="-262889" y="262889"/>
              <a:ext cx="1752600" cy="1226820"/>
            </a:xfrm>
            <a:prstGeom prst="chevron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6" name="Нашивка 4"/>
            <p:cNvSpPr/>
            <p:nvPr/>
          </p:nvSpPr>
          <p:spPr>
            <a:xfrm>
              <a:off x="1" y="613409"/>
              <a:ext cx="1226820" cy="52578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890" tIns="8890" rIns="8890" bIns="8890" numCol="1" spcCol="1270" anchor="ctr" anchorCtr="0">
              <a:noAutofit/>
            </a:bodyPr>
            <a:lstStyle/>
            <a:p>
              <a:pPr lvl="0" algn="ctr" defTabSz="622300" rtl="0">
                <a:lnSpc>
                  <a:spcPct val="90000"/>
                </a:lnSpc>
                <a:spcBef>
                  <a:spcPct val="0"/>
                </a:spcBef>
              </a:pPr>
              <a:r>
                <a:rPr lang="ru-RU" sz="1400" b="1" kern="1200" dirty="0" smtClean="0"/>
                <a:t>Проверка</a:t>
              </a:r>
            </a:p>
            <a:p>
              <a:pPr lvl="0" algn="ctr" defTabSz="622300" rtl="0">
                <a:lnSpc>
                  <a:spcPct val="90000"/>
                </a:lnSpc>
                <a:spcBef>
                  <a:spcPct val="0"/>
                </a:spcBef>
              </a:pPr>
              <a:r>
                <a:rPr lang="ru-RU" sz="1400" b="1" kern="1200" dirty="0" smtClean="0"/>
                <a:t>домашнего задания</a:t>
              </a:r>
              <a:endParaRPr lang="ru-RU" sz="1400" b="1" kern="1200" dirty="0"/>
            </a:p>
          </p:txBody>
        </p:sp>
      </p:grpSp>
      <p:grpSp>
        <p:nvGrpSpPr>
          <p:cNvPr id="18" name="Группа 17"/>
          <p:cNvGrpSpPr/>
          <p:nvPr/>
        </p:nvGrpSpPr>
        <p:grpSpPr>
          <a:xfrm>
            <a:off x="1524000" y="2819400"/>
            <a:ext cx="5173980" cy="1139189"/>
            <a:chOff x="-220980" y="-152400"/>
            <a:chExt cx="5173980" cy="1139189"/>
          </a:xfrm>
        </p:grpSpPr>
        <p:sp>
          <p:nvSpPr>
            <p:cNvPr id="19" name="Прямоугольник с двумя скругленными соседними углами 18"/>
            <p:cNvSpPr/>
            <p:nvPr/>
          </p:nvSpPr>
          <p:spPr>
            <a:xfrm rot="5400000">
              <a:off x="1834515" y="-2131695"/>
              <a:ext cx="1139189" cy="5097780"/>
            </a:xfrm>
            <a:prstGeom prst="round2SameRect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0" name="Прямоугольник 19"/>
            <p:cNvSpPr/>
            <p:nvPr/>
          </p:nvSpPr>
          <p:spPr>
            <a:xfrm>
              <a:off x="-220980" y="-76200"/>
              <a:ext cx="5042169" cy="102796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28016" tIns="11430" rIns="11430" bIns="11430" numCol="1" spcCol="1270" anchor="ctr" anchorCtr="0">
              <a:noAutofit/>
            </a:bodyPr>
            <a:lstStyle/>
            <a:p>
              <a:pPr marL="171450" lvl="1" indent="-171450" algn="l" defTabSz="800100" rtl="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ru-RU" sz="1800" kern="1200" dirty="0" smtClean="0"/>
                <a:t>Сделать словообразовательный разбор прилагательных, помещённых в рамку на с. 5.</a:t>
              </a:r>
              <a:endParaRPr lang="ru-RU" sz="1800" kern="1200" dirty="0"/>
            </a:p>
          </p:txBody>
        </p:sp>
      </p:grpSp>
      <p:sp>
        <p:nvSpPr>
          <p:cNvPr id="21" name="TextBox 20"/>
          <p:cNvSpPr txBox="1"/>
          <p:nvPr/>
        </p:nvSpPr>
        <p:spPr>
          <a:xfrm>
            <a:off x="304800" y="152400"/>
            <a:ext cx="6477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Формы проверки домашнего задания </a:t>
            </a:r>
            <a:endParaRPr lang="ru-RU" sz="2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28600" y="609600"/>
            <a:ext cx="62484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ru-RU" dirty="0" smtClean="0"/>
              <a:t> выборочная проверка, </a:t>
            </a:r>
          </a:p>
          <a:p>
            <a:pPr>
              <a:buFontTx/>
              <a:buChar char="-"/>
            </a:pPr>
            <a:r>
              <a:rPr lang="ru-RU" dirty="0" smtClean="0"/>
              <a:t> взаимопроверка, </a:t>
            </a:r>
          </a:p>
          <a:p>
            <a:pPr>
              <a:buFontTx/>
              <a:buChar char="-"/>
            </a:pPr>
            <a:r>
              <a:rPr lang="ru-RU" dirty="0" smtClean="0"/>
              <a:t> перекрестные опросы в групповой форме, </a:t>
            </a:r>
          </a:p>
          <a:p>
            <a:pPr>
              <a:buFontTx/>
              <a:buChar char="-"/>
            </a:pPr>
            <a:r>
              <a:rPr lang="ru-RU" dirty="0" smtClean="0"/>
              <a:t> поисковая работа, </a:t>
            </a:r>
          </a:p>
          <a:p>
            <a:pPr>
              <a:buFontTx/>
              <a:buChar char="-"/>
            </a:pPr>
            <a:r>
              <a:rPr lang="ru-RU" dirty="0" smtClean="0"/>
              <a:t> отчет по результатам индивидуального задания, </a:t>
            </a:r>
          </a:p>
          <a:p>
            <a:pPr>
              <a:buFontTx/>
              <a:buChar char="-"/>
            </a:pPr>
            <a:r>
              <a:rPr lang="ru-RU" dirty="0" smtClean="0"/>
              <a:t> контрольные упражнения,</a:t>
            </a:r>
          </a:p>
          <a:p>
            <a:pPr>
              <a:buFontTx/>
              <a:buChar char="-"/>
            </a:pPr>
            <a:r>
              <a:rPr lang="ru-RU" dirty="0" smtClean="0"/>
              <a:t> защита алгоритма  и др.</a:t>
            </a:r>
          </a:p>
        </p:txBody>
      </p:sp>
      <p:sp>
        <p:nvSpPr>
          <p:cNvPr id="23" name="Двойная стрелка влево/вправо 22"/>
          <p:cNvSpPr/>
          <p:nvPr/>
        </p:nvSpPr>
        <p:spPr>
          <a:xfrm>
            <a:off x="5410200" y="1295400"/>
            <a:ext cx="1219200" cy="457200"/>
          </a:xfrm>
          <a:prstGeom prst="leftRightArrow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6858000" y="1219200"/>
            <a:ext cx="2057400" cy="707886"/>
          </a:xfrm>
          <a:prstGeom prst="rect">
            <a:avLst/>
          </a:prstGeom>
          <a:solidFill>
            <a:schemeClr val="bg2"/>
          </a:solidFill>
          <a:ln w="28575">
            <a:solidFill>
              <a:srgbClr val="0070C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/>
              <a:t>актуализация </a:t>
            </a:r>
          </a:p>
          <a:p>
            <a:pPr algn="ctr"/>
            <a:r>
              <a:rPr lang="ru-RU" sz="2000" dirty="0" smtClean="0"/>
              <a:t>темы урока</a:t>
            </a:r>
            <a:endParaRPr lang="ru-RU" sz="2000" dirty="0"/>
          </a:p>
        </p:txBody>
      </p:sp>
      <p:sp>
        <p:nvSpPr>
          <p:cNvPr id="25" name="TextBox 24"/>
          <p:cNvSpPr txBox="1"/>
          <p:nvPr/>
        </p:nvSpPr>
        <p:spPr>
          <a:xfrm>
            <a:off x="6858000" y="2438400"/>
            <a:ext cx="2057400" cy="923330"/>
          </a:xfrm>
          <a:prstGeom prst="rect">
            <a:avLst/>
          </a:prstGeom>
          <a:noFill/>
          <a:ln>
            <a:solidFill>
              <a:srgbClr val="0070C0"/>
            </a:solidFill>
            <a:prstDash val="dashDot"/>
          </a:ln>
        </p:spPr>
        <p:txBody>
          <a:bodyPr wrap="square" rtlCol="0">
            <a:spAutoFit/>
          </a:bodyPr>
          <a:lstStyle/>
          <a:p>
            <a:r>
              <a:rPr lang="ru-RU" i="1" dirty="0" smtClean="0"/>
              <a:t>безграничный</a:t>
            </a:r>
          </a:p>
          <a:p>
            <a:r>
              <a:rPr lang="ru-RU" i="1" dirty="0" smtClean="0"/>
              <a:t>беспредельный</a:t>
            </a:r>
          </a:p>
          <a:p>
            <a:r>
              <a:rPr lang="ru-RU" i="1" dirty="0" smtClean="0"/>
              <a:t>безбрежный</a:t>
            </a:r>
            <a:endParaRPr lang="ru-RU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книги-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4648200"/>
            <a:ext cx="2438400" cy="2514600"/>
          </a:xfrm>
          <a:prstGeom prst="rect">
            <a:avLst/>
          </a:prstGeom>
        </p:spPr>
      </p:pic>
      <p:pic>
        <p:nvPicPr>
          <p:cNvPr id="3" name="Рисунок 2" descr="hclXJCK_m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200443" y="228600"/>
            <a:ext cx="1943557" cy="792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685800" y="304800"/>
            <a:ext cx="3048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435F8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Эксперимент </a:t>
            </a:r>
            <a:endParaRPr lang="ru-RU" sz="2800" b="1" dirty="0">
              <a:solidFill>
                <a:srgbClr val="435F8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" y="1219200"/>
            <a:ext cx="8305800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/>
            <a:r>
              <a:rPr lang="ru-RU" sz="2200" dirty="0" smtClean="0"/>
              <a:t>По наблюдениям учёных, мелодичные звуки (гласные и звонкие согласные) составляют в русском языке почти 75 %.</a:t>
            </a:r>
          </a:p>
          <a:p>
            <a:pPr indent="457200"/>
            <a:endParaRPr lang="ru-RU" sz="2200" dirty="0" smtClean="0"/>
          </a:p>
          <a:p>
            <a:pPr indent="457200"/>
            <a:r>
              <a:rPr lang="ru-RU" sz="2200" dirty="0" smtClean="0"/>
              <a:t>Проверьте это утверждение на примере известной детской считалки: </a:t>
            </a:r>
            <a:r>
              <a:rPr lang="ru-RU" sz="2200" b="1" i="1" dirty="0" smtClean="0">
                <a:solidFill>
                  <a:srgbClr val="C00000"/>
                </a:solidFill>
              </a:rPr>
              <a:t>На златом крыльце </a:t>
            </a:r>
            <a:r>
              <a:rPr lang="ru-RU" sz="2200" b="1" i="1" dirty="0" smtClean="0">
                <a:solidFill>
                  <a:srgbClr val="C00000"/>
                </a:solidFill>
              </a:rPr>
              <a:t>сидели царь</a:t>
            </a:r>
            <a:r>
              <a:rPr lang="ru-RU" sz="2200" b="1" i="1" dirty="0" smtClean="0">
                <a:solidFill>
                  <a:srgbClr val="C00000"/>
                </a:solidFill>
              </a:rPr>
              <a:t>, царевич, король, королевич, сапожник, портной</a:t>
            </a:r>
            <a:r>
              <a:rPr lang="ru-RU" sz="2200" i="1" dirty="0" smtClean="0"/>
              <a:t>.</a:t>
            </a:r>
            <a:r>
              <a:rPr lang="ru-RU" sz="2200" dirty="0" smtClean="0"/>
              <a:t> </a:t>
            </a:r>
          </a:p>
          <a:p>
            <a:pPr indent="457200"/>
            <a:endParaRPr lang="ru-RU" sz="2200" dirty="0" smtClean="0"/>
          </a:p>
          <a:p>
            <a:pPr indent="457200"/>
            <a:r>
              <a:rPr lang="ru-RU" sz="2200" dirty="0" smtClean="0"/>
              <a:t>Результат</a:t>
            </a:r>
            <a:r>
              <a:rPr lang="ru-RU" sz="2200" dirty="0" smtClean="0"/>
              <a:t>: всего звуков 59 (не путаем с буквами!) из них глухих – 15, т.е. 25,4 %. Гласных и звонких – 74,6 %.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книги-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4648200"/>
            <a:ext cx="2438400" cy="2514600"/>
          </a:xfrm>
          <a:prstGeom prst="rect">
            <a:avLst/>
          </a:prstGeom>
        </p:spPr>
      </p:pic>
      <p:pic>
        <p:nvPicPr>
          <p:cNvPr id="3" name="Рисунок 2" descr="hclXJCK_m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200443" y="228600"/>
            <a:ext cx="1943557" cy="792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04800" y="1524000"/>
            <a:ext cx="86106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/>
            <a:r>
              <a:rPr lang="ru-RU" sz="2400" dirty="0" smtClean="0"/>
              <a:t>Вспомните все корни с чередованием гласных </a:t>
            </a:r>
            <a:r>
              <a:rPr lang="ru-RU" sz="2400" b="1" i="1" dirty="0" smtClean="0"/>
              <a:t>е – и</a:t>
            </a:r>
            <a:r>
              <a:rPr lang="ru-RU" sz="2400" dirty="0" smtClean="0"/>
              <a:t>  </a:t>
            </a:r>
            <a:r>
              <a:rPr lang="ru-RU" sz="2400" dirty="0" err="1" smtClean="0"/>
              <a:t>и</a:t>
            </a:r>
            <a:r>
              <a:rPr lang="ru-RU" sz="2400" dirty="0" smtClean="0"/>
              <a:t> решите такую </a:t>
            </a:r>
            <a:r>
              <a:rPr lang="ru-RU" sz="2400" b="1" dirty="0" smtClean="0">
                <a:solidFill>
                  <a:srgbClr val="435F8D"/>
                </a:solidFill>
              </a:rPr>
              <a:t>лингвистическую задачу</a:t>
            </a:r>
            <a:r>
              <a:rPr lang="ru-RU" sz="2400" dirty="0" smtClean="0"/>
              <a:t>. </a:t>
            </a:r>
          </a:p>
          <a:p>
            <a:pPr indent="457200"/>
            <a:endParaRPr lang="ru-RU" sz="2400" dirty="0" smtClean="0"/>
          </a:p>
          <a:p>
            <a:pPr indent="457200"/>
            <a:r>
              <a:rPr lang="ru-RU" sz="2400" dirty="0" smtClean="0"/>
              <a:t> </a:t>
            </a:r>
            <a:r>
              <a:rPr lang="ru-RU" sz="2400" b="1" dirty="0" smtClean="0">
                <a:solidFill>
                  <a:srgbClr val="435F8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Дано: </a:t>
            </a:r>
            <a:r>
              <a:rPr lang="ru-RU" sz="2400" b="1" i="1" dirty="0" err="1" smtClean="0"/>
              <a:t>óбж_г</a:t>
            </a:r>
            <a:r>
              <a:rPr lang="ru-RU" sz="2400" dirty="0" smtClean="0"/>
              <a:t>  (кирпича), </a:t>
            </a:r>
            <a:r>
              <a:rPr lang="ru-RU" sz="2400" b="1" i="1" dirty="0" err="1" smtClean="0"/>
              <a:t>рóзж_г</a:t>
            </a:r>
            <a:r>
              <a:rPr lang="ru-RU" sz="2400" dirty="0" smtClean="0"/>
              <a:t>  (доменных печей). </a:t>
            </a:r>
          </a:p>
          <a:p>
            <a:pPr indent="457200"/>
            <a:endParaRPr lang="ru-RU" sz="2400" dirty="0" smtClean="0"/>
          </a:p>
          <a:p>
            <a:pPr indent="457200"/>
            <a:r>
              <a:rPr lang="ru-RU" sz="2400" b="1" dirty="0" smtClean="0">
                <a:solidFill>
                  <a:srgbClr val="435F8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Требуется</a:t>
            </a:r>
            <a:r>
              <a:rPr lang="ru-RU" sz="2400" dirty="0" smtClean="0"/>
              <a:t>: вставить пропущенные буквы и объяснить выбор гласной. </a:t>
            </a:r>
            <a:r>
              <a:rPr lang="ru-RU" sz="2400" dirty="0" smtClean="0"/>
              <a:t>Выявить, </a:t>
            </a:r>
            <a:r>
              <a:rPr lang="ru-RU" sz="2400" dirty="0" smtClean="0"/>
              <a:t>какую роль в принятии решения играет умение правильно </a:t>
            </a:r>
            <a:r>
              <a:rPr lang="ru-RU" sz="2400" dirty="0" smtClean="0"/>
              <a:t>определить </a:t>
            </a:r>
            <a:r>
              <a:rPr lang="ru-RU" sz="2400" dirty="0" smtClean="0"/>
              <a:t>способ образования данных слов.</a:t>
            </a:r>
          </a:p>
          <a:p>
            <a:endParaRPr lang="ru-RU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457200"/>
            <a:ext cx="6553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435F8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Задания на применение знаний в новой ситуации</a:t>
            </a:r>
            <a:endParaRPr lang="ru-RU" sz="2400" dirty="0" smtClean="0">
              <a:solidFill>
                <a:srgbClr val="435F8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книги-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4648200"/>
            <a:ext cx="2438400" cy="2514600"/>
          </a:xfrm>
          <a:prstGeom prst="rect">
            <a:avLst/>
          </a:prstGeom>
        </p:spPr>
      </p:pic>
      <p:pic>
        <p:nvPicPr>
          <p:cNvPr id="3" name="Рисунок 2" descr="hclXJCK_m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200443" y="228600"/>
            <a:ext cx="1943557" cy="792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609600" y="1219200"/>
            <a:ext cx="8305800" cy="3785652"/>
          </a:xfrm>
          <a:prstGeom prst="rect">
            <a:avLst/>
          </a:prstGeom>
          <a:solidFill>
            <a:schemeClr val="bg2"/>
          </a:solidFill>
          <a:ln w="38100">
            <a:solidFill>
              <a:schemeClr val="accent1">
                <a:lumMod val="75000"/>
              </a:schemeClr>
            </a:solidFill>
          </a:ln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indent="457200"/>
            <a:r>
              <a:rPr lang="ru-RU" sz="2400" dirty="0" smtClean="0"/>
              <a:t>Ответ: среди корней с чередованием гласных </a:t>
            </a:r>
            <a:r>
              <a:rPr lang="ru-RU" sz="2400" i="1" dirty="0" smtClean="0"/>
              <a:t>е – и</a:t>
            </a:r>
            <a:r>
              <a:rPr lang="ru-RU" sz="2400" dirty="0" smtClean="0"/>
              <a:t> есть корень </a:t>
            </a:r>
            <a:r>
              <a:rPr lang="ru-RU" sz="2400" i="1" dirty="0" smtClean="0"/>
              <a:t>-жиг- /-жег-.</a:t>
            </a:r>
            <a:r>
              <a:rPr lang="ru-RU" sz="2400" dirty="0" smtClean="0"/>
              <a:t> </a:t>
            </a:r>
          </a:p>
          <a:p>
            <a:pPr indent="457200"/>
            <a:r>
              <a:rPr lang="ru-RU" sz="2400" dirty="0" smtClean="0"/>
              <a:t>Перед суффиксом </a:t>
            </a:r>
            <a:r>
              <a:rPr lang="ru-RU" sz="2400" i="1" dirty="0" smtClean="0"/>
              <a:t>-а-</a:t>
            </a:r>
            <a:r>
              <a:rPr lang="ru-RU" sz="2400" dirty="0" smtClean="0"/>
              <a:t> в этом корне пишется </a:t>
            </a:r>
            <a:r>
              <a:rPr lang="ru-RU" sz="2400" i="1" dirty="0" smtClean="0"/>
              <a:t>и</a:t>
            </a:r>
            <a:r>
              <a:rPr lang="ru-RU" sz="2400" dirty="0" smtClean="0"/>
              <a:t>: </a:t>
            </a:r>
            <a:r>
              <a:rPr lang="ru-RU" sz="2400" i="1" dirty="0" smtClean="0"/>
              <a:t>зажигать, обжигать, выжигать.</a:t>
            </a:r>
            <a:r>
              <a:rPr lang="ru-RU" sz="2400" dirty="0" smtClean="0"/>
              <a:t> А буква </a:t>
            </a:r>
            <a:r>
              <a:rPr lang="ru-RU" sz="2400" i="1" dirty="0" smtClean="0"/>
              <a:t>е</a:t>
            </a:r>
            <a:r>
              <a:rPr lang="ru-RU" sz="2400" dirty="0" smtClean="0"/>
              <a:t> всегда стоит под ударением: </a:t>
            </a:r>
            <a:r>
              <a:rPr lang="ru-RU" sz="2400" i="1" dirty="0" smtClean="0"/>
              <a:t>обжечь, зажечь, сжечь, жечь.</a:t>
            </a:r>
            <a:r>
              <a:rPr lang="ru-RU" sz="2400" dirty="0" smtClean="0"/>
              <a:t> </a:t>
            </a:r>
          </a:p>
          <a:p>
            <a:pPr indent="457200"/>
            <a:r>
              <a:rPr lang="ru-RU" sz="2400" dirty="0" smtClean="0"/>
              <a:t>В данных словах мы не видим суффикса </a:t>
            </a:r>
            <a:r>
              <a:rPr lang="ru-RU" sz="2400" i="1" dirty="0" smtClean="0"/>
              <a:t>-а-</a:t>
            </a:r>
            <a:r>
              <a:rPr lang="ru-RU" sz="2400" dirty="0" smtClean="0"/>
              <a:t>, но оба слова образованы бессуффиксным способом от глаголов </a:t>
            </a:r>
            <a:r>
              <a:rPr lang="ru-RU" sz="2400" i="1" dirty="0" smtClean="0"/>
              <a:t>обжигать</a:t>
            </a:r>
            <a:r>
              <a:rPr lang="ru-RU" sz="2400" dirty="0" smtClean="0"/>
              <a:t> и </a:t>
            </a:r>
            <a:r>
              <a:rPr lang="ru-RU" sz="2400" i="1" dirty="0" smtClean="0"/>
              <a:t>разжигать</a:t>
            </a:r>
            <a:r>
              <a:rPr lang="ru-RU" sz="2400" dirty="0" smtClean="0"/>
              <a:t>, в которых этот суффикс есть. Суффикс усекается, а гласная </a:t>
            </a:r>
            <a:r>
              <a:rPr lang="ru-RU" sz="2400" i="1" dirty="0" smtClean="0"/>
              <a:t>и</a:t>
            </a:r>
            <a:r>
              <a:rPr lang="ru-RU" sz="2400" dirty="0" smtClean="0"/>
              <a:t> в корне остаётся.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книги-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5257800"/>
            <a:ext cx="1780365" cy="1836000"/>
          </a:xfrm>
          <a:prstGeom prst="rect">
            <a:avLst/>
          </a:prstGeom>
        </p:spPr>
      </p:pic>
      <p:pic>
        <p:nvPicPr>
          <p:cNvPr id="3" name="Рисунок 2" descr="hclXJCK_m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200443" y="228600"/>
            <a:ext cx="1943557" cy="792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28600" y="1143000"/>
            <a:ext cx="86868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Тема урока:</a:t>
            </a:r>
            <a:r>
              <a:rPr lang="ru-RU" sz="2000" b="1" dirty="0" smtClean="0"/>
              <a:t> </a:t>
            </a:r>
            <a:r>
              <a:rPr lang="ru-RU" sz="2000" b="1" dirty="0" smtClean="0"/>
              <a:t>Гласные в суффиксах существительных</a:t>
            </a:r>
            <a:r>
              <a:rPr lang="ru-RU" sz="2000" b="1" i="1" dirty="0" smtClean="0"/>
              <a:t> -</a:t>
            </a:r>
            <a:r>
              <a:rPr lang="ru-RU" sz="2000" b="1" i="1" dirty="0" err="1" smtClean="0"/>
              <a:t>ек</a:t>
            </a:r>
            <a:r>
              <a:rPr lang="ru-RU" sz="2000" b="1" i="1" dirty="0" smtClean="0"/>
              <a:t>  </a:t>
            </a:r>
            <a:r>
              <a:rPr lang="ru-RU" sz="2000" b="1" dirty="0" smtClean="0"/>
              <a:t>и</a:t>
            </a:r>
            <a:r>
              <a:rPr lang="ru-RU" sz="2000" b="1" i="1" dirty="0" smtClean="0"/>
              <a:t> –</a:t>
            </a:r>
            <a:r>
              <a:rPr lang="ru-RU" sz="2000" b="1" i="1" dirty="0" err="1" smtClean="0"/>
              <a:t>ик</a:t>
            </a:r>
            <a:r>
              <a:rPr lang="ru-RU" sz="2000" b="1" i="1" dirty="0" smtClean="0"/>
              <a:t>.</a:t>
            </a:r>
            <a:endParaRPr lang="ru-RU" sz="2000" dirty="0" smtClean="0"/>
          </a:p>
          <a:p>
            <a:endParaRPr lang="ru-RU" sz="2000" dirty="0" smtClean="0"/>
          </a:p>
          <a:p>
            <a:r>
              <a:rPr lang="ru-RU" sz="2000" dirty="0" smtClean="0"/>
              <a:t>Задание на закрепление: </a:t>
            </a:r>
          </a:p>
          <a:p>
            <a:r>
              <a:rPr lang="ru-RU" sz="2000" dirty="0" smtClean="0"/>
              <a:t>- Запишите </a:t>
            </a:r>
            <a:r>
              <a:rPr lang="ru-RU" sz="2000" dirty="0" smtClean="0"/>
              <a:t>слова, </a:t>
            </a:r>
            <a:r>
              <a:rPr lang="ru-RU" sz="2000" dirty="0" smtClean="0"/>
              <a:t>распределив их по столбикам (в </a:t>
            </a:r>
            <a:r>
              <a:rPr lang="ru-RU" sz="2000" dirty="0" smtClean="0"/>
              <a:t>зависимости от </a:t>
            </a:r>
            <a:r>
              <a:rPr lang="ru-RU" sz="2000" dirty="0" smtClean="0"/>
              <a:t>морфемного состава):</a:t>
            </a:r>
            <a:endParaRPr lang="ru-RU" sz="2000" dirty="0" smtClean="0"/>
          </a:p>
          <a:p>
            <a:endParaRPr lang="ru-RU" sz="2000" dirty="0" smtClean="0"/>
          </a:p>
          <a:p>
            <a:r>
              <a:rPr lang="ru-RU" sz="2000" dirty="0" err="1" smtClean="0"/>
              <a:t>кузнеч_к</a:t>
            </a:r>
            <a:r>
              <a:rPr lang="ru-RU" sz="2000" dirty="0" smtClean="0"/>
              <a:t>, </a:t>
            </a:r>
            <a:r>
              <a:rPr lang="ru-RU" sz="2000" dirty="0" err="1" smtClean="0"/>
              <a:t>хлопч_к</a:t>
            </a:r>
            <a:r>
              <a:rPr lang="ru-RU" sz="2000" dirty="0" smtClean="0"/>
              <a:t>, </a:t>
            </a:r>
            <a:r>
              <a:rPr lang="ru-RU" sz="2000" dirty="0" err="1" smtClean="0"/>
              <a:t>горшоч_к</a:t>
            </a:r>
            <a:r>
              <a:rPr lang="ru-RU" sz="2000" dirty="0" smtClean="0"/>
              <a:t>, </a:t>
            </a:r>
            <a:r>
              <a:rPr lang="ru-RU" sz="2000" dirty="0" err="1" smtClean="0"/>
              <a:t>баллонч_к</a:t>
            </a:r>
            <a:r>
              <a:rPr lang="ru-RU" sz="2000" dirty="0" smtClean="0"/>
              <a:t>, </a:t>
            </a:r>
            <a:r>
              <a:rPr lang="ru-RU" sz="2000" dirty="0" err="1" smtClean="0"/>
              <a:t>лесоч_к</a:t>
            </a:r>
            <a:r>
              <a:rPr lang="ru-RU" sz="2000" dirty="0" smtClean="0"/>
              <a:t>, </a:t>
            </a:r>
            <a:r>
              <a:rPr lang="ru-RU" sz="2000" dirty="0" err="1" smtClean="0"/>
              <a:t>бугороч_к</a:t>
            </a:r>
            <a:r>
              <a:rPr lang="ru-RU" sz="2000" dirty="0" smtClean="0"/>
              <a:t>, </a:t>
            </a:r>
            <a:r>
              <a:rPr lang="ru-RU" sz="2000" dirty="0" err="1" smtClean="0"/>
              <a:t>куб_к</a:t>
            </a:r>
            <a:r>
              <a:rPr lang="ru-RU" sz="2000" dirty="0" smtClean="0"/>
              <a:t>, </a:t>
            </a:r>
            <a:r>
              <a:rPr lang="ru-RU" sz="2000" dirty="0" err="1" smtClean="0"/>
              <a:t>лют_к</a:t>
            </a:r>
            <a:r>
              <a:rPr lang="ru-RU" sz="2000" dirty="0" smtClean="0"/>
              <a:t>, </a:t>
            </a:r>
            <a:r>
              <a:rPr lang="ru-RU" sz="2000" dirty="0" err="1" smtClean="0"/>
              <a:t>комар_к</a:t>
            </a:r>
            <a:r>
              <a:rPr lang="ru-RU" sz="2000" dirty="0" smtClean="0"/>
              <a:t>, </a:t>
            </a:r>
            <a:r>
              <a:rPr lang="ru-RU" sz="2000" dirty="0" err="1" smtClean="0"/>
              <a:t>ботиноч_к</a:t>
            </a:r>
            <a:r>
              <a:rPr lang="ru-RU" sz="2000" dirty="0" smtClean="0"/>
              <a:t>, </a:t>
            </a:r>
            <a:r>
              <a:rPr lang="ru-RU" sz="2000" dirty="0" err="1" smtClean="0"/>
              <a:t>граф_к</a:t>
            </a:r>
            <a:r>
              <a:rPr lang="ru-RU" sz="2000" dirty="0" smtClean="0"/>
              <a:t>, </a:t>
            </a:r>
            <a:r>
              <a:rPr lang="ru-RU" sz="2000" dirty="0" err="1" smtClean="0"/>
              <a:t>корт_к</a:t>
            </a:r>
            <a:r>
              <a:rPr lang="ru-RU" sz="2000" dirty="0" smtClean="0"/>
              <a:t>, </a:t>
            </a:r>
            <a:r>
              <a:rPr lang="ru-RU" sz="2000" dirty="0" err="1" smtClean="0"/>
              <a:t>кусоч_к</a:t>
            </a:r>
            <a:r>
              <a:rPr lang="ru-RU" sz="2000" dirty="0" smtClean="0"/>
              <a:t>, </a:t>
            </a:r>
            <a:r>
              <a:rPr lang="ru-RU" sz="2000" dirty="0" err="1" smtClean="0"/>
              <a:t>одуванч_к</a:t>
            </a:r>
            <a:r>
              <a:rPr lang="ru-RU" sz="2000" dirty="0" smtClean="0"/>
              <a:t>, </a:t>
            </a:r>
            <a:r>
              <a:rPr lang="ru-RU" sz="2000" dirty="0" err="1" smtClean="0"/>
              <a:t>понч_ик</a:t>
            </a:r>
            <a:r>
              <a:rPr lang="ru-RU" sz="2000" dirty="0" smtClean="0"/>
              <a:t>, </a:t>
            </a:r>
            <a:r>
              <a:rPr lang="ru-RU" sz="2000" dirty="0" err="1" smtClean="0"/>
              <a:t>клубоч_к</a:t>
            </a:r>
            <a:r>
              <a:rPr lang="ru-RU" sz="2000" dirty="0" smtClean="0"/>
              <a:t>, </a:t>
            </a:r>
            <a:r>
              <a:rPr lang="ru-RU" sz="2000" dirty="0" err="1" smtClean="0"/>
              <a:t>платоч_к</a:t>
            </a:r>
            <a:r>
              <a:rPr lang="ru-RU" sz="2000" dirty="0" smtClean="0"/>
              <a:t> и др</a:t>
            </a:r>
            <a:r>
              <a:rPr lang="ru-RU" sz="2000" dirty="0" smtClean="0"/>
              <a:t>.</a:t>
            </a:r>
            <a:endParaRPr lang="ru-RU" sz="2000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457200" y="4343400"/>
          <a:ext cx="8382000" cy="1066800"/>
        </p:xfrm>
        <a:graphic>
          <a:graphicData uri="http://schemas.openxmlformats.org/drawingml/2006/table">
            <a:tbl>
              <a:tblPr/>
              <a:tblGrid>
                <a:gridCol w="1460786"/>
                <a:gridCol w="2109730"/>
                <a:gridCol w="1614046"/>
                <a:gridCol w="1673438"/>
                <a:gridCol w="1524000"/>
              </a:tblGrid>
              <a:tr h="10668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cap="none" spc="0" dirty="0" err="1" smtClean="0">
                          <a:ln w="1905"/>
                          <a:gradFill>
                            <a:gsLst>
                              <a:gs pos="0">
                                <a:schemeClr val="accent6">
                                  <a:shade val="20000"/>
                                  <a:satMod val="200000"/>
                                </a:schemeClr>
                              </a:gs>
                              <a:gs pos="78000">
                                <a:schemeClr val="accent6">
                                  <a:tint val="90000"/>
                                  <a:shade val="89000"/>
                                  <a:satMod val="220000"/>
                                </a:schemeClr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непроиз-водное</a:t>
                      </a:r>
                      <a:r>
                        <a:rPr lang="ru-RU" sz="2400" b="1" cap="none" spc="0" dirty="0" smtClean="0">
                          <a:ln w="1905"/>
                          <a:gradFill>
                            <a:gsLst>
                              <a:gs pos="0">
                                <a:schemeClr val="accent6">
                                  <a:shade val="20000"/>
                                  <a:satMod val="200000"/>
                                </a:schemeClr>
                              </a:gs>
                              <a:gs pos="78000">
                                <a:schemeClr val="accent6">
                                  <a:tint val="90000"/>
                                  <a:shade val="89000"/>
                                  <a:satMod val="220000"/>
                                </a:schemeClr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endParaRPr lang="ru-RU" sz="2400" b="1" cap="none" spc="0" dirty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artDeco"/>
                      <a:lightRig rig="flood" dir="t"/>
                    </a:cell3D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cap="none" spc="0" dirty="0">
                          <a:ln w="1905"/>
                          <a:gradFill>
                            <a:gsLst>
                              <a:gs pos="0">
                                <a:schemeClr val="accent6">
                                  <a:shade val="20000"/>
                                  <a:satMod val="200000"/>
                                </a:schemeClr>
                              </a:gs>
                              <a:gs pos="78000">
                                <a:schemeClr val="accent6">
                                  <a:tint val="90000"/>
                                  <a:shade val="89000"/>
                                  <a:satMod val="220000"/>
                                </a:schemeClr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суффикс</a:t>
                      </a:r>
                      <a:endParaRPr lang="ru-RU" sz="2400" b="1" cap="none" spc="0" dirty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cap="none" spc="0" dirty="0">
                          <a:ln w="1905"/>
                          <a:gradFill>
                            <a:gsLst>
                              <a:gs pos="0">
                                <a:schemeClr val="accent6">
                                  <a:shade val="20000"/>
                                  <a:satMod val="200000"/>
                                </a:schemeClr>
                              </a:gs>
                              <a:gs pos="78000">
                                <a:schemeClr val="accent6">
                                  <a:tint val="90000"/>
                                  <a:shade val="89000"/>
                                  <a:satMod val="220000"/>
                                </a:schemeClr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-чик-</a:t>
                      </a:r>
                      <a:endParaRPr lang="ru-RU" sz="2400" b="1" cap="none" spc="0" dirty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artDeco"/>
                      <a:lightRig rig="flood" dir="t"/>
                    </a:cell3D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cap="none" spc="0" dirty="0">
                          <a:ln w="1905"/>
                          <a:gradFill>
                            <a:gsLst>
                              <a:gs pos="0">
                                <a:schemeClr val="accent6">
                                  <a:shade val="20000"/>
                                  <a:satMod val="200000"/>
                                </a:schemeClr>
                              </a:gs>
                              <a:gs pos="78000">
                                <a:schemeClr val="accent6">
                                  <a:tint val="90000"/>
                                  <a:shade val="89000"/>
                                  <a:satMod val="220000"/>
                                </a:schemeClr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суффикс </a:t>
                      </a:r>
                      <a:endParaRPr lang="ru-RU" sz="2400" b="1" cap="none" spc="0" dirty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cap="none" spc="0" dirty="0">
                          <a:ln w="1905"/>
                          <a:gradFill>
                            <a:gsLst>
                              <a:gs pos="0">
                                <a:schemeClr val="accent6">
                                  <a:shade val="20000"/>
                                  <a:satMod val="200000"/>
                                </a:schemeClr>
                              </a:gs>
                              <a:gs pos="78000">
                                <a:schemeClr val="accent6">
                                  <a:tint val="90000"/>
                                  <a:shade val="89000"/>
                                  <a:satMod val="220000"/>
                                </a:schemeClr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r>
                        <a:rPr lang="ru-RU" sz="2400" b="1" cap="none" spc="0" dirty="0" err="1">
                          <a:ln w="1905"/>
                          <a:gradFill>
                            <a:gsLst>
                              <a:gs pos="0">
                                <a:schemeClr val="accent6">
                                  <a:shade val="20000"/>
                                  <a:satMod val="200000"/>
                                </a:schemeClr>
                              </a:gs>
                              <a:gs pos="78000">
                                <a:schemeClr val="accent6">
                                  <a:tint val="90000"/>
                                  <a:shade val="89000"/>
                                  <a:satMod val="220000"/>
                                </a:schemeClr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ик</a:t>
                      </a:r>
                      <a:r>
                        <a:rPr lang="ru-RU" sz="2400" b="1" cap="none" spc="0" dirty="0">
                          <a:ln w="1905"/>
                          <a:gradFill>
                            <a:gsLst>
                              <a:gs pos="0">
                                <a:schemeClr val="accent6">
                                  <a:shade val="20000"/>
                                  <a:satMod val="200000"/>
                                </a:schemeClr>
                              </a:gs>
                              <a:gs pos="78000">
                                <a:schemeClr val="accent6">
                                  <a:tint val="90000"/>
                                  <a:shade val="89000"/>
                                  <a:satMod val="220000"/>
                                </a:schemeClr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2400" b="1" cap="none" spc="0" dirty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artDeco"/>
                      <a:lightRig rig="flood" dir="t"/>
                    </a:cell3D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cap="none" spc="0" dirty="0">
                          <a:ln w="1905"/>
                          <a:gradFill>
                            <a:gsLst>
                              <a:gs pos="0">
                                <a:schemeClr val="accent6">
                                  <a:shade val="20000"/>
                                  <a:satMod val="200000"/>
                                </a:schemeClr>
                              </a:gs>
                              <a:gs pos="78000">
                                <a:schemeClr val="accent6">
                                  <a:tint val="90000"/>
                                  <a:shade val="89000"/>
                                  <a:satMod val="220000"/>
                                </a:schemeClr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суффикс</a:t>
                      </a:r>
                      <a:endParaRPr lang="ru-RU" sz="2400" b="1" cap="none" spc="0" dirty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cap="none" spc="0" dirty="0">
                          <a:ln w="1905"/>
                          <a:gradFill>
                            <a:gsLst>
                              <a:gs pos="0">
                                <a:schemeClr val="accent6">
                                  <a:shade val="20000"/>
                                  <a:satMod val="200000"/>
                                </a:schemeClr>
                              </a:gs>
                              <a:gs pos="78000">
                                <a:schemeClr val="accent6">
                                  <a:tint val="90000"/>
                                  <a:shade val="89000"/>
                                  <a:satMod val="220000"/>
                                </a:schemeClr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r>
                        <a:rPr lang="ru-RU" sz="2400" b="1" cap="none" spc="0" dirty="0" err="1">
                          <a:ln w="1905"/>
                          <a:gradFill>
                            <a:gsLst>
                              <a:gs pos="0">
                                <a:schemeClr val="accent6">
                                  <a:shade val="20000"/>
                                  <a:satMod val="200000"/>
                                </a:schemeClr>
                              </a:gs>
                              <a:gs pos="78000">
                                <a:schemeClr val="accent6">
                                  <a:tint val="90000"/>
                                  <a:shade val="89000"/>
                                  <a:satMod val="220000"/>
                                </a:schemeClr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ек</a:t>
                      </a:r>
                      <a:r>
                        <a:rPr lang="ru-RU" sz="2400" b="1" cap="none" spc="0" dirty="0">
                          <a:ln w="1905"/>
                          <a:gradFill>
                            <a:gsLst>
                              <a:gs pos="0">
                                <a:schemeClr val="accent6">
                                  <a:shade val="20000"/>
                                  <a:satMod val="200000"/>
                                </a:schemeClr>
                              </a:gs>
                              <a:gs pos="78000">
                                <a:schemeClr val="accent6">
                                  <a:tint val="90000"/>
                                  <a:shade val="89000"/>
                                  <a:satMod val="220000"/>
                                </a:schemeClr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2400" b="1" cap="none" spc="0" dirty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artDeco"/>
                      <a:lightRig rig="flood" dir="t"/>
                    </a:cell3D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cap="none" spc="0" dirty="0">
                          <a:ln w="1905"/>
                          <a:gradFill>
                            <a:gsLst>
                              <a:gs pos="0">
                                <a:schemeClr val="accent6">
                                  <a:shade val="20000"/>
                                  <a:satMod val="200000"/>
                                </a:schemeClr>
                              </a:gs>
                              <a:gs pos="78000">
                                <a:schemeClr val="accent6">
                                  <a:tint val="90000"/>
                                  <a:shade val="89000"/>
                                  <a:satMod val="220000"/>
                                </a:schemeClr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два суффикса</a:t>
                      </a:r>
                      <a:endParaRPr lang="ru-RU" sz="2400" b="1" cap="none" spc="0" dirty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artDeco"/>
                      <a:lightRig rig="flood" dir="t"/>
                    </a:cell3D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hclXJCK_m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200443" y="228600"/>
            <a:ext cx="1943557" cy="792000"/>
          </a:xfrm>
          <a:prstGeom prst="rect">
            <a:avLst/>
          </a:prstGeom>
        </p:spPr>
      </p:pic>
      <p:pic>
        <p:nvPicPr>
          <p:cNvPr id="6" name="Рисунок 5" descr="Обложка-5-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81000" y="990600"/>
            <a:ext cx="1905000" cy="2466975"/>
          </a:xfrm>
          <a:prstGeom prst="rect">
            <a:avLst/>
          </a:prstGeom>
        </p:spPr>
      </p:pic>
      <p:pic>
        <p:nvPicPr>
          <p:cNvPr id="8" name="Рисунок 7" descr="Обложка-6-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962400" y="2362200"/>
            <a:ext cx="1864061" cy="24480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2362200" y="1295400"/>
            <a:ext cx="65532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002060"/>
                </a:solidFill>
              </a:rPr>
              <a:t>Русский язык. Поурочные разработки. 5 класс</a:t>
            </a:r>
          </a:p>
          <a:p>
            <a:endParaRPr lang="ru-RU" sz="2000" b="1" dirty="0" smtClean="0">
              <a:solidFill>
                <a:srgbClr val="002060"/>
              </a:solidFill>
            </a:endParaRPr>
          </a:p>
          <a:p>
            <a:r>
              <a:rPr lang="ru-RU" sz="2000" b="1" dirty="0" smtClean="0">
                <a:solidFill>
                  <a:srgbClr val="002060"/>
                </a:solidFill>
              </a:rPr>
              <a:t>Русский язык. Поурочные разработки. 6 класс</a:t>
            </a:r>
            <a:endParaRPr lang="ru-RU" sz="2000" b="1" dirty="0">
              <a:solidFill>
                <a:srgbClr val="002060"/>
              </a:solidFill>
            </a:endParaRPr>
          </a:p>
        </p:txBody>
      </p:sp>
      <p:pic>
        <p:nvPicPr>
          <p:cNvPr id="10" name="Рисунок 9" descr="Учебник 5 кл.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219200" y="3124200"/>
            <a:ext cx="1860480" cy="2448000"/>
          </a:xfrm>
          <a:prstGeom prst="rect">
            <a:avLst/>
          </a:prstGeom>
        </p:spPr>
      </p:pic>
      <p:pic>
        <p:nvPicPr>
          <p:cNvPr id="11" name="Рисунок 10" descr="Обложка-6-1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562600" y="3762000"/>
            <a:ext cx="2003294" cy="3096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книги-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4648200"/>
            <a:ext cx="2438400" cy="2514600"/>
          </a:xfrm>
          <a:prstGeom prst="rect">
            <a:avLst/>
          </a:prstGeom>
        </p:spPr>
      </p:pic>
      <p:pic>
        <p:nvPicPr>
          <p:cNvPr id="3" name="Рисунок 2" descr="hclXJCK_m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200443" y="228600"/>
            <a:ext cx="1943557" cy="792000"/>
          </a:xfrm>
          <a:prstGeom prst="rect">
            <a:avLst/>
          </a:prstGeom>
        </p:spPr>
      </p:pic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762000" y="1524000"/>
          <a:ext cx="7772399" cy="3200400"/>
        </p:xfrm>
        <a:graphic>
          <a:graphicData uri="http://schemas.openxmlformats.org/drawingml/2006/table">
            <a:tbl>
              <a:tblPr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</a:tblPr>
              <a:tblGrid>
                <a:gridCol w="1524000"/>
                <a:gridCol w="1670905"/>
                <a:gridCol w="1453294"/>
                <a:gridCol w="1467854"/>
                <a:gridCol w="1656346"/>
              </a:tblGrid>
              <a:tr h="9144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err="1" smtClean="0">
                          <a:latin typeface="Times New Roman"/>
                          <a:ea typeface="Calibri"/>
                          <a:cs typeface="Times New Roman"/>
                        </a:rPr>
                        <a:t>непроиз-водное</a:t>
                      </a:r>
                      <a:r>
                        <a:rPr lang="ru-RU" sz="2000" b="1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суффикс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-чик-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суффикс 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r>
                        <a:rPr lang="ru-RU" sz="2000" b="1" dirty="0" err="1">
                          <a:latin typeface="Times New Roman"/>
                          <a:ea typeface="Calibri"/>
                          <a:cs typeface="Times New Roman"/>
                        </a:rPr>
                        <a:t>ик</a:t>
                      </a: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суффикс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r>
                        <a:rPr lang="ru-RU" sz="2000" b="1" dirty="0" err="1">
                          <a:latin typeface="Times New Roman"/>
                          <a:ea typeface="Calibri"/>
                          <a:cs typeface="Times New Roman"/>
                        </a:rPr>
                        <a:t>ек</a:t>
                      </a: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два суффикса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2860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Calibri"/>
                          <a:cs typeface="Times New Roman"/>
                        </a:rPr>
                        <a:t>кузнечик</a:t>
                      </a: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ru-RU" sz="2000" b="1">
                          <a:latin typeface="Times New Roman"/>
                          <a:ea typeface="Calibri"/>
                          <a:cs typeface="Times New Roman"/>
                        </a:rPr>
                        <a:t>лютик</a:t>
                      </a: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ru-RU" sz="2000" b="1">
                          <a:latin typeface="Times New Roman"/>
                          <a:ea typeface="Calibri"/>
                          <a:cs typeface="Times New Roman"/>
                        </a:rPr>
                        <a:t>кортик</a:t>
                      </a: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ru-RU" sz="2000" b="1">
                          <a:latin typeface="Times New Roman"/>
                          <a:ea typeface="Calibri"/>
                          <a:cs typeface="Times New Roman"/>
                        </a:rPr>
                        <a:t>одуванчик</a:t>
                      </a: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ru-RU" sz="2000" b="1">
                          <a:latin typeface="Times New Roman"/>
                          <a:ea typeface="Calibri"/>
                          <a:cs typeface="Times New Roman"/>
                        </a:rPr>
                        <a:t>пончик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Calibri"/>
                          <a:cs typeface="Times New Roman"/>
                        </a:rPr>
                        <a:t>баллончик</a:t>
                      </a: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ru-RU" sz="2000" b="1">
                          <a:latin typeface="Times New Roman"/>
                          <a:ea typeface="Calibri"/>
                          <a:cs typeface="Times New Roman"/>
                        </a:rPr>
                        <a:t>вагончик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комарик</a:t>
                      </a: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кубик</a:t>
                      </a: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хлопчик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кусочек</a:t>
                      </a: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ботиночек</a:t>
                      </a: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платочек</a:t>
                      </a: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,  </a:t>
                      </a:r>
                      <a:r>
                        <a:rPr lang="ru-RU" sz="2000" b="1" dirty="0" smtClean="0">
                          <a:latin typeface="Times New Roman"/>
                          <a:ea typeface="Calibri"/>
                          <a:cs typeface="Times New Roman"/>
                        </a:rPr>
                        <a:t>горшочек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бугорочек</a:t>
                      </a: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лесочек</a:t>
                      </a: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ru-RU" sz="2000" b="1" dirty="0" smtClean="0">
                          <a:latin typeface="Times New Roman"/>
                          <a:ea typeface="Calibri"/>
                          <a:cs typeface="Times New Roman"/>
                        </a:rPr>
                        <a:t>хохолочек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hclXJCK_m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200443" y="228600"/>
            <a:ext cx="1943557" cy="792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81000" y="533400"/>
            <a:ext cx="449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435F8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Уроки развития речи</a:t>
            </a:r>
            <a:endParaRPr lang="ru-RU" sz="2800" b="1" dirty="0">
              <a:solidFill>
                <a:srgbClr val="435F8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81000" y="1295400"/>
            <a:ext cx="83058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ru-RU" sz="2400" dirty="0" smtClean="0"/>
              <a:t>Методические </a:t>
            </a:r>
            <a:r>
              <a:rPr lang="ru-RU" sz="2400" dirty="0" smtClean="0"/>
              <a:t>рекомендации по </a:t>
            </a:r>
            <a:r>
              <a:rPr lang="ru-RU" sz="2400" dirty="0" smtClean="0"/>
              <a:t>организации и структуре  уроков.</a:t>
            </a:r>
          </a:p>
          <a:p>
            <a:pPr>
              <a:buFontTx/>
              <a:buChar char="-"/>
            </a:pPr>
            <a:r>
              <a:rPr lang="ru-RU" sz="2400" dirty="0" smtClean="0"/>
              <a:t> </a:t>
            </a:r>
            <a:r>
              <a:rPr lang="ru-RU" sz="2400" dirty="0" smtClean="0"/>
              <a:t>Д</a:t>
            </a:r>
            <a:r>
              <a:rPr lang="ru-RU" sz="2400" dirty="0" smtClean="0"/>
              <a:t>ополнительные </a:t>
            </a:r>
            <a:r>
              <a:rPr lang="ru-RU" sz="2400" dirty="0" smtClean="0"/>
              <a:t>материалы для анализа при изучении типов </a:t>
            </a:r>
            <a:r>
              <a:rPr lang="ru-RU" sz="2400" dirty="0" smtClean="0"/>
              <a:t>речи.</a:t>
            </a:r>
          </a:p>
          <a:p>
            <a:pPr>
              <a:buFontTx/>
              <a:buChar char="-"/>
            </a:pPr>
            <a:r>
              <a:rPr lang="ru-RU" sz="2400" dirty="0" smtClean="0"/>
              <a:t> </a:t>
            </a:r>
            <a:r>
              <a:rPr lang="ru-RU" sz="2400" dirty="0" smtClean="0"/>
              <a:t>В</a:t>
            </a:r>
            <a:r>
              <a:rPr lang="ru-RU" sz="2400" dirty="0" smtClean="0"/>
              <a:t>арианты </a:t>
            </a:r>
            <a:r>
              <a:rPr lang="ru-RU" sz="2400" dirty="0" smtClean="0"/>
              <a:t>составления </a:t>
            </a:r>
            <a:r>
              <a:rPr lang="ru-RU" sz="2400" dirty="0" smtClean="0"/>
              <a:t>планов сочинений и изложений</a:t>
            </a:r>
            <a:r>
              <a:rPr lang="ru-RU" sz="2400" dirty="0" smtClean="0"/>
              <a:t>.</a:t>
            </a:r>
            <a:endParaRPr lang="ru-RU" sz="2400" dirty="0" smtClean="0"/>
          </a:p>
          <a:p>
            <a:pPr>
              <a:buFontTx/>
              <a:buChar char="-"/>
            </a:pPr>
            <a:r>
              <a:rPr lang="ru-RU" sz="2400" dirty="0" smtClean="0"/>
              <a:t> Подбор </a:t>
            </a:r>
            <a:r>
              <a:rPr lang="ru-RU" sz="2400" dirty="0" smtClean="0"/>
              <a:t>лексического материала, типовых </a:t>
            </a:r>
            <a:r>
              <a:rPr lang="ru-RU" sz="2400" dirty="0" smtClean="0"/>
              <a:t>конструкций (для использования слабыми учениками).</a:t>
            </a:r>
          </a:p>
          <a:p>
            <a:pPr>
              <a:buFontTx/>
              <a:buChar char="-"/>
            </a:pPr>
            <a:r>
              <a:rPr lang="ru-RU" sz="2400" dirty="0" smtClean="0"/>
              <a:t> </a:t>
            </a:r>
            <a:r>
              <a:rPr lang="ru-RU" sz="2400" dirty="0" smtClean="0"/>
              <a:t>О</a:t>
            </a:r>
            <a:r>
              <a:rPr lang="ru-RU" sz="2400" dirty="0" smtClean="0"/>
              <a:t>бразцы работ и др.</a:t>
            </a:r>
            <a:endParaRPr lang="ru-RU" sz="2400" dirty="0"/>
          </a:p>
        </p:txBody>
      </p:sp>
      <p:pic>
        <p:nvPicPr>
          <p:cNvPr id="6" name="Рисунок 5" descr="книги-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4724400"/>
            <a:ext cx="2438400" cy="2514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71600" y="990600"/>
            <a:ext cx="609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i="1" dirty="0" smtClean="0">
                <a:solidFill>
                  <a:srgbClr val="435F8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Благодарю за внимание!</a:t>
            </a:r>
            <a:endParaRPr lang="ru-RU" sz="3600" b="1" i="1" dirty="0">
              <a:solidFill>
                <a:srgbClr val="435F8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514600" y="3352800"/>
            <a:ext cx="5715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latin typeface="Arial" pitchFamily="34" charset="0"/>
                <a:cs typeface="Arial" pitchFamily="34" charset="0"/>
              </a:rPr>
              <a:t>marbondina@mail.ru</a:t>
            </a:r>
            <a:endParaRPr lang="ru-RU" sz="32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C:\Users\User\Downloads\1354219956-26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2438400"/>
            <a:ext cx="1847405" cy="2520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hclXJCK_m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200443" y="228600"/>
            <a:ext cx="1943557" cy="792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04800" y="1066800"/>
            <a:ext cx="8534400" cy="4401205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indent="360000">
              <a:buFont typeface="Wingdings" pitchFamily="2" charset="2"/>
              <a:buChar char="ü"/>
            </a:pPr>
            <a:r>
              <a:rPr lang="ru-RU" sz="2000" dirty="0" smtClean="0"/>
              <a:t> </a:t>
            </a:r>
            <a:r>
              <a:rPr lang="ru-RU" sz="2000" b="1" dirty="0" smtClean="0"/>
              <a:t>Пособия</a:t>
            </a:r>
            <a:r>
              <a:rPr lang="ru-RU" sz="2000" dirty="0" smtClean="0"/>
              <a:t> содержат методические разработки уроков русского языка по всем разделам и темам курса и соответствуют структуре учебников; </a:t>
            </a:r>
          </a:p>
          <a:p>
            <a:pPr indent="360000">
              <a:buFont typeface="Wingdings" pitchFamily="2" charset="2"/>
              <a:buChar char="ü"/>
            </a:pPr>
            <a:r>
              <a:rPr lang="ru-RU" sz="2000" dirty="0" smtClean="0"/>
              <a:t> уроки разработаны с учетом требований нового ФГОС ООО на  основе </a:t>
            </a:r>
            <a:r>
              <a:rPr lang="ru-RU" sz="2000" dirty="0" err="1" smtClean="0"/>
              <a:t>системно-деятельностного</a:t>
            </a:r>
            <a:r>
              <a:rPr lang="ru-RU" sz="2000" dirty="0" smtClean="0"/>
              <a:t> подхода;</a:t>
            </a:r>
          </a:p>
          <a:p>
            <a:pPr indent="360000">
              <a:buFont typeface="Wingdings" pitchFamily="2" charset="2"/>
              <a:buChar char="ü"/>
            </a:pPr>
            <a:r>
              <a:rPr lang="ru-RU" sz="2000" dirty="0" smtClean="0"/>
              <a:t> материалы имеют универсальный характер;</a:t>
            </a:r>
          </a:p>
          <a:p>
            <a:pPr indent="360000">
              <a:buFont typeface="Wingdings" pitchFamily="2" charset="2"/>
              <a:buChar char="ü"/>
            </a:pPr>
            <a:r>
              <a:rPr lang="ru-RU" sz="2000" dirty="0" smtClean="0"/>
              <a:t> особое внимание уделено групповым формам организации занятий (работе в мини-группах, в паре), использованию проблемных, поисковых, исследовательских заданий;</a:t>
            </a:r>
          </a:p>
          <a:p>
            <a:pPr indent="360000">
              <a:buFont typeface="Wingdings" pitchFamily="2" charset="2"/>
              <a:buChar char="ü"/>
            </a:pPr>
            <a:r>
              <a:rPr lang="ru-RU" sz="2000" dirty="0" smtClean="0"/>
              <a:t> трудные вопросы изложены более обстоятельно, даны с вариативными способами решения, содержат методические рекомендации; фиксируется внимание на том, что традиционно плохо усваивается учащимися и др.</a:t>
            </a:r>
          </a:p>
          <a:p>
            <a:pPr>
              <a:buFont typeface="Wingdings" pitchFamily="2" charset="2"/>
              <a:buChar char="ü"/>
            </a:pPr>
            <a:endParaRPr lang="ru-RU" sz="2000" dirty="0"/>
          </a:p>
        </p:txBody>
      </p:sp>
      <p:pic>
        <p:nvPicPr>
          <p:cNvPr id="5" name="Рисунок 4" descr="книги-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28600" y="5029200"/>
            <a:ext cx="2059637" cy="2124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hclXJCK_m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200443" y="228600"/>
            <a:ext cx="1943557" cy="792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33400" y="990600"/>
            <a:ext cx="8153400" cy="4616648"/>
          </a:xfrm>
          <a:prstGeom prst="rect">
            <a:avLst/>
          </a:prstGeom>
          <a:noFill/>
          <a:ln>
            <a:solidFill>
              <a:schemeClr val="tx1">
                <a:lumMod val="65000"/>
                <a:lumOff val="35000"/>
              </a:schemeClr>
            </a:solidFill>
          </a:ln>
        </p:spPr>
        <p:txBody>
          <a:bodyPr wrap="square" rtlCol="0">
            <a:spAutoFit/>
          </a:bodyPr>
          <a:lstStyle/>
          <a:p>
            <a:pPr indent="457200" algn="ctr"/>
            <a:r>
              <a:rPr lang="ru-RU" sz="2400" b="1" dirty="0" smtClean="0"/>
              <a:t>Язык. Речь. Общение (3 ч. )</a:t>
            </a:r>
            <a:endParaRPr lang="ru-RU" sz="2400" dirty="0" smtClean="0"/>
          </a:p>
          <a:p>
            <a:r>
              <a:rPr lang="ru-RU" b="1" dirty="0" smtClean="0"/>
              <a:t>   </a:t>
            </a:r>
          </a:p>
          <a:p>
            <a:pPr algn="just"/>
            <a:r>
              <a:rPr lang="ru-RU" b="1" dirty="0" smtClean="0"/>
              <a:t>  Результаты обучения. </a:t>
            </a:r>
            <a:r>
              <a:rPr lang="ru-RU" b="1" i="1" dirty="0" smtClean="0"/>
              <a:t>Личностные</a:t>
            </a:r>
            <a:r>
              <a:rPr lang="ru-RU" b="1" dirty="0" smtClean="0"/>
              <a:t>: </a:t>
            </a:r>
            <a:r>
              <a:rPr lang="ru-RU" dirty="0" smtClean="0"/>
              <a:t>осознание эстетической</a:t>
            </a:r>
            <a:r>
              <a:rPr lang="ru-RU" b="1" dirty="0" smtClean="0"/>
              <a:t> </a:t>
            </a:r>
            <a:r>
              <a:rPr lang="ru-RU" dirty="0" smtClean="0"/>
              <a:t>ценности русского языка; уважительное отношение к Отечеству, родному языку и культуре; гордость за родной язык; стремление к речевому совершенствованию; осознание роли речевого общения как важной части культуры человека; </a:t>
            </a:r>
            <a:r>
              <a:rPr lang="ru-RU" b="1" i="1" dirty="0" smtClean="0"/>
              <a:t>метапредметные</a:t>
            </a:r>
            <a:r>
              <a:rPr lang="ru-RU" dirty="0" smtClean="0"/>
              <a:t>: осознанное использование речевых средств для выражения мыслей и чувств; извлечение информации из текстовых источников; адекватное понимание информации письменного сообщения; высказывание и обоснование своей точки зрения; </a:t>
            </a:r>
            <a:r>
              <a:rPr lang="ru-RU" b="1" i="1" dirty="0" smtClean="0"/>
              <a:t>предметные</a:t>
            </a:r>
            <a:r>
              <a:rPr lang="ru-RU" dirty="0" smtClean="0"/>
              <a:t>: </a:t>
            </a:r>
            <a:r>
              <a:rPr lang="ru-RU" i="1" dirty="0" smtClean="0"/>
              <a:t>знание</a:t>
            </a:r>
            <a:r>
              <a:rPr lang="ru-RU" dirty="0" smtClean="0"/>
              <a:t> особенностей устной и письменной речи, компонентов речевой ситуации, их роли в построении высказывания; </a:t>
            </a:r>
            <a:r>
              <a:rPr lang="ru-RU" i="1" dirty="0" smtClean="0"/>
              <a:t>умение</a:t>
            </a:r>
            <a:r>
              <a:rPr lang="ru-RU" dirty="0" smtClean="0"/>
              <a:t> осуществлять выбор языковых средств в зависимости от цели, темы, основной мысли, адресата, ситуации и условий общения.</a:t>
            </a:r>
          </a:p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228600"/>
            <a:ext cx="5715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r>
              <a:rPr lang="ru-RU" sz="24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Перечень результатов обучения</a:t>
            </a:r>
            <a:endParaRPr lang="ru-RU" sz="24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Рисунок 5" descr="книги-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5105400"/>
            <a:ext cx="1920001" cy="1980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hclXJCK_m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200443" y="228600"/>
            <a:ext cx="1943557" cy="792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33400" y="1447800"/>
            <a:ext cx="8305800" cy="3693319"/>
          </a:xfrm>
          <a:prstGeom prst="rect">
            <a:avLst/>
          </a:prstGeom>
          <a:noFill/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prst="convex"/>
          </a:sp3d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Урок 69. Твердые и мягкие согласные (§ 54)</a:t>
            </a:r>
            <a:endParaRPr lang="ru-RU" dirty="0" smtClean="0"/>
          </a:p>
          <a:p>
            <a:endParaRPr lang="ru-RU" dirty="0" smtClean="0"/>
          </a:p>
          <a:p>
            <a:pPr algn="just"/>
            <a:r>
              <a:rPr lang="ru-RU" b="1" dirty="0" smtClean="0">
                <a:solidFill>
                  <a:srgbClr val="435F8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Цели урока</a:t>
            </a:r>
            <a:r>
              <a:rPr lang="ru-RU" dirty="0" smtClean="0"/>
              <a:t>: актуализировать знания учащихся о мягких и твёрдых согласных; дать представление о непарных по мягкости – твердости согласных; развить умение различать мягкие и  твердые согласные; научить обозначать мягкость согласных при транскрибировании; совершенствовать произносительные нормы.</a:t>
            </a:r>
          </a:p>
          <a:p>
            <a:pPr algn="just"/>
            <a:r>
              <a:rPr lang="ru-RU" i="1" dirty="0" smtClean="0"/>
              <a:t>     </a:t>
            </a:r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Личностные УУД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ru-RU" dirty="0" err="1" smtClean="0"/>
              <a:t>Смыслообразование</a:t>
            </a:r>
            <a:r>
              <a:rPr lang="ru-RU" dirty="0" smtClean="0"/>
              <a:t>. Учебно-познавательный интерес. </a:t>
            </a:r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Регулятивные УУД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ru-RU" dirty="0" err="1" smtClean="0"/>
              <a:t>Целеполагание</a:t>
            </a:r>
            <a:r>
              <a:rPr lang="ru-RU" dirty="0" smtClean="0"/>
              <a:t>. </a:t>
            </a:r>
            <a:r>
              <a:rPr lang="ru-RU" dirty="0" err="1" smtClean="0"/>
              <a:t>Саморегуляция</a:t>
            </a:r>
            <a:r>
              <a:rPr lang="ru-RU" dirty="0" smtClean="0"/>
              <a:t>. </a:t>
            </a:r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Познавательные УУД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ru-RU" dirty="0" smtClean="0"/>
              <a:t>Анализ явлений. Синтез знаний. Использование специальной знаковой системы. </a:t>
            </a:r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Коммуникативные УУД.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smtClean="0"/>
              <a:t>Сотрудничество с учителем и сверстниками. </a:t>
            </a:r>
          </a:p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152400" y="304800"/>
            <a:ext cx="6934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435F8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</a:t>
            </a:r>
            <a:r>
              <a:rPr lang="ru-RU" sz="2400" b="1" dirty="0" smtClean="0">
                <a:solidFill>
                  <a:srgbClr val="435F8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  Представление целей и формируемых на уроке универсальных учебных действий </a:t>
            </a:r>
            <a:endParaRPr lang="ru-RU" sz="2400" b="1" dirty="0">
              <a:solidFill>
                <a:srgbClr val="435F8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Рисунок 5" descr="книги-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4648200"/>
            <a:ext cx="2438400" cy="2514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hclXJCK_m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200443" y="228600"/>
            <a:ext cx="1943557" cy="792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81000" y="1143000"/>
            <a:ext cx="8305800" cy="424731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ru-RU" b="1" dirty="0" smtClean="0"/>
          </a:p>
          <a:p>
            <a:pPr algn="ctr"/>
            <a:r>
              <a:rPr lang="ru-RU" b="1" dirty="0" smtClean="0"/>
              <a:t>Урок 31. Исконно русские и заимствованные слова (§ 25)</a:t>
            </a:r>
            <a:endParaRPr lang="ru-RU" dirty="0" smtClean="0"/>
          </a:p>
          <a:p>
            <a:pPr algn="just"/>
            <a:endParaRPr lang="ru-RU" dirty="0" smtClean="0"/>
          </a:p>
          <a:p>
            <a:pPr algn="just"/>
            <a:r>
              <a:rPr lang="ru-RU" dirty="0" smtClean="0"/>
              <a:t>     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Цели урока</a:t>
            </a:r>
            <a:r>
              <a:rPr lang="ru-RU" dirty="0" smtClean="0"/>
              <a:t>: развить представление о роли заимствованных слов, умение распознавать заимствованные слова, использовать сведения из этимологического словаря; дать представление о словаре иностранных слов; научить подбирать исконно русские синонимы к заимствованным словам.  </a:t>
            </a:r>
          </a:p>
          <a:p>
            <a:pPr algn="just"/>
            <a:r>
              <a:rPr lang="ru-RU" i="1" dirty="0" smtClean="0"/>
              <a:t>     </a:t>
            </a:r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Личностные УУД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ru-RU" dirty="0" smtClean="0"/>
              <a:t>Интерес к исследовательской деятельности. Обогащение словарного запаса.</a:t>
            </a:r>
            <a:r>
              <a:rPr lang="ru-RU" i="1" dirty="0" smtClean="0"/>
              <a:t> </a:t>
            </a:r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Регулятивные УУД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ru-RU" dirty="0" err="1" smtClean="0"/>
              <a:t>Целеполагание</a:t>
            </a:r>
            <a:r>
              <a:rPr lang="ru-RU" dirty="0" smtClean="0"/>
              <a:t>. Контроль. </a:t>
            </a:r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Познавательные УУД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ru-RU" dirty="0" smtClean="0"/>
              <a:t>Поиск необходимого материала в справочной литературе. Построение аналогий. </a:t>
            </a:r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Коммуникативные УУД.</a:t>
            </a:r>
            <a:r>
              <a:rPr lang="ru-RU" dirty="0" smtClean="0"/>
              <a:t> Работа в паре. Оценка действий партнера. Умение работать в команде.</a:t>
            </a:r>
          </a:p>
          <a:p>
            <a:pPr algn="just"/>
            <a:endParaRPr lang="ru-RU" dirty="0"/>
          </a:p>
        </p:txBody>
      </p:sp>
      <p:pic>
        <p:nvPicPr>
          <p:cNvPr id="5" name="Рисунок 4" descr="книги-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4648200"/>
            <a:ext cx="2438400" cy="2514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hclXJCK_m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200443" y="0"/>
            <a:ext cx="1943557" cy="792000"/>
          </a:xfrm>
          <a:prstGeom prst="rect">
            <a:avLst/>
          </a:prstGeom>
        </p:spPr>
      </p:pic>
      <p:pic>
        <p:nvPicPr>
          <p:cNvPr id="4" name="Рисунок 3" descr="Книги.jpg"/>
          <p:cNvPicPr>
            <a:picLocks noChangeAspect="1"/>
          </p:cNvPicPr>
          <p:nvPr/>
        </p:nvPicPr>
        <p:blipFill>
          <a:blip r:embed="rId3" cstate="print"/>
          <a:srcRect l="14184"/>
          <a:stretch>
            <a:fillRect/>
          </a:stretch>
        </p:blipFill>
        <p:spPr>
          <a:xfrm>
            <a:off x="0" y="1981200"/>
            <a:ext cx="1844189" cy="3744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28600" y="152400"/>
            <a:ext cx="685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435F8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Повышение мотивации к  «обучению и целенаправленной познавательной деятельности» (ФГОС)</a:t>
            </a:r>
            <a:endParaRPr lang="ru-RU" b="1" dirty="0">
              <a:solidFill>
                <a:srgbClr val="435F8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600200" y="990600"/>
            <a:ext cx="7010400" cy="2862322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rgbClr val="435F8D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      Основа устойчивого интереса учащихся </a:t>
            </a:r>
          </a:p>
          <a:p>
            <a:pPr algn="ctr"/>
            <a:r>
              <a:rPr lang="ru-RU" dirty="0" smtClean="0"/>
              <a:t>к процессу познания: </a:t>
            </a:r>
          </a:p>
          <a:p>
            <a:pPr>
              <a:buFontTx/>
              <a:buChar char="-"/>
            </a:pPr>
            <a:r>
              <a:rPr lang="ru-RU" dirty="0" smtClean="0"/>
              <a:t> глубокое проникновение в суть предмета, </a:t>
            </a:r>
          </a:p>
          <a:p>
            <a:pPr>
              <a:buFontTx/>
              <a:buChar char="-"/>
            </a:pPr>
            <a:r>
              <a:rPr lang="ru-RU" dirty="0" smtClean="0"/>
              <a:t> стремление проявить себя в сложной, непредсказуемой, требующей нестандартного решения, непреодолимой на первый взгляд ситуации, </a:t>
            </a:r>
          </a:p>
          <a:p>
            <a:pPr>
              <a:buFontTx/>
              <a:buChar char="-"/>
            </a:pPr>
            <a:r>
              <a:rPr lang="ru-RU" dirty="0" smtClean="0"/>
              <a:t> участие в разнообразных формах коллективной деятельности, </a:t>
            </a:r>
          </a:p>
          <a:p>
            <a:pPr>
              <a:buFontTx/>
              <a:buChar char="-"/>
            </a:pPr>
            <a:r>
              <a:rPr lang="ru-RU" dirty="0" smtClean="0"/>
              <a:t> планомерное развитие индивидуальности и самости учащегося</a:t>
            </a:r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2286000" y="4191000"/>
            <a:ext cx="6553200" cy="230832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chemeClr val="accent3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w="139700" h="139700" prst="divot"/>
          </a:sp3d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Свойственные младшему подростковому возрасту </a:t>
            </a:r>
          </a:p>
          <a:p>
            <a:pPr>
              <a:buFont typeface="Lucida Sans Unicode" pitchFamily="34" charset="0"/>
              <a:buChar char="☺"/>
            </a:pPr>
            <a:r>
              <a:rPr lang="ru-RU" dirty="0" smtClean="0"/>
              <a:t> любопытство, </a:t>
            </a:r>
          </a:p>
          <a:p>
            <a:pPr>
              <a:buFont typeface="Lucida Sans Unicode" pitchFamily="34" charset="0"/>
              <a:buChar char="☺"/>
            </a:pPr>
            <a:r>
              <a:rPr lang="ru-RU" dirty="0" smtClean="0"/>
              <a:t> находчивость, </a:t>
            </a:r>
          </a:p>
          <a:p>
            <a:pPr>
              <a:buFont typeface="Lucida Sans Unicode" pitchFamily="34" charset="0"/>
              <a:buChar char="☺"/>
            </a:pPr>
            <a:r>
              <a:rPr lang="ru-RU" dirty="0" smtClean="0"/>
              <a:t> индивидуальный склад ума, </a:t>
            </a:r>
          </a:p>
          <a:p>
            <a:pPr>
              <a:buFont typeface="Lucida Sans Unicode" pitchFamily="34" charset="0"/>
              <a:buChar char="☺"/>
            </a:pPr>
            <a:r>
              <a:rPr lang="ru-RU" dirty="0" smtClean="0"/>
              <a:t> творческие способности, </a:t>
            </a:r>
          </a:p>
          <a:p>
            <a:pPr>
              <a:buFont typeface="Lucida Sans Unicode" pitchFamily="34" charset="0"/>
              <a:buChar char="☺"/>
            </a:pPr>
            <a:r>
              <a:rPr lang="ru-RU" dirty="0" smtClean="0"/>
              <a:t> потребность общения со сверстниками, </a:t>
            </a:r>
          </a:p>
          <a:p>
            <a:pPr>
              <a:buFont typeface="Lucida Sans Unicode" pitchFamily="34" charset="0"/>
              <a:buChar char="☺"/>
            </a:pPr>
            <a:r>
              <a:rPr lang="ru-RU" dirty="0" smtClean="0"/>
              <a:t> развитие лидерских качеств, </a:t>
            </a:r>
          </a:p>
          <a:p>
            <a:pPr>
              <a:buFont typeface="Lucida Sans Unicode" pitchFamily="34" charset="0"/>
              <a:buChar char="☺"/>
            </a:pPr>
            <a:r>
              <a:rPr lang="ru-RU" dirty="0" smtClean="0"/>
              <a:t> формирование самосознания и самооценки.</a:t>
            </a:r>
            <a:endParaRPr lang="ru-RU" dirty="0"/>
          </a:p>
        </p:txBody>
      </p:sp>
      <p:sp>
        <p:nvSpPr>
          <p:cNvPr id="13" name="Стрелка вниз 12"/>
          <p:cNvSpPr/>
          <p:nvPr/>
        </p:nvSpPr>
        <p:spPr>
          <a:xfrm>
            <a:off x="2743200" y="3505200"/>
            <a:ext cx="914400" cy="685800"/>
          </a:xfrm>
          <a:prstGeom prst="downArrow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  <a:reflection blurRad="6350" stA="50000" endA="300" endPos="55500" dist="101600" dir="5400000" sy="-100000" algn="bl" rotWithShape="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hclXJCK_m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200443" y="152400"/>
            <a:ext cx="1943557" cy="792000"/>
          </a:xfrm>
          <a:prstGeom prst="rect">
            <a:avLst/>
          </a:prstGeom>
        </p:spPr>
      </p:pic>
      <p:pic>
        <p:nvPicPr>
          <p:cNvPr id="4" name="Рисунок 3" descr="Книги.jpg"/>
          <p:cNvPicPr>
            <a:picLocks noChangeAspect="1"/>
          </p:cNvPicPr>
          <p:nvPr/>
        </p:nvPicPr>
        <p:blipFill>
          <a:blip r:embed="rId3" cstate="print"/>
          <a:srcRect l="14184"/>
          <a:stretch>
            <a:fillRect/>
          </a:stretch>
        </p:blipFill>
        <p:spPr>
          <a:xfrm>
            <a:off x="0" y="2362200"/>
            <a:ext cx="1844189" cy="3744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28600" y="228600"/>
            <a:ext cx="685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435F8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Повышение мотивации к  «обучению и целенаправленной познавательной деятельности» (ФГОС)</a:t>
            </a:r>
            <a:endParaRPr lang="ru-RU" b="1" dirty="0">
              <a:solidFill>
                <a:srgbClr val="435F8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600200" y="1066800"/>
            <a:ext cx="6705600" cy="2308324"/>
          </a:xfrm>
          <a:prstGeom prst="rect">
            <a:avLst/>
          </a:prstGeom>
          <a:solidFill>
            <a:schemeClr val="bg2"/>
          </a:solidFill>
          <a:ln w="38100">
            <a:solidFill>
              <a:srgbClr val="435F8D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Инструменты повышения мотивации:</a:t>
            </a:r>
            <a:endParaRPr lang="ru-RU" dirty="0" smtClean="0"/>
          </a:p>
          <a:p>
            <a:pPr algn="just">
              <a:buFontTx/>
              <a:buChar char="-"/>
            </a:pPr>
            <a:r>
              <a:rPr lang="ru-RU" dirty="0" smtClean="0"/>
              <a:t> оригинальные, занимательные приемы деятельности;</a:t>
            </a:r>
          </a:p>
          <a:p>
            <a:pPr algn="just">
              <a:buFontTx/>
              <a:buChar char="-"/>
            </a:pPr>
            <a:r>
              <a:rPr lang="ru-RU" dirty="0" smtClean="0"/>
              <a:t> многообразие форм самостоятельной работы;</a:t>
            </a:r>
          </a:p>
          <a:p>
            <a:pPr algn="just">
              <a:buFontTx/>
              <a:buChar char="-"/>
            </a:pPr>
            <a:r>
              <a:rPr lang="ru-RU" dirty="0" smtClean="0"/>
              <a:t>проблемные ситуации;</a:t>
            </a:r>
          </a:p>
          <a:p>
            <a:pPr algn="just">
              <a:buFontTx/>
              <a:buChar char="-"/>
            </a:pPr>
            <a:r>
              <a:rPr lang="ru-RU" dirty="0" smtClean="0"/>
              <a:t> исследовательская деятельность;</a:t>
            </a:r>
          </a:p>
          <a:p>
            <a:pPr algn="just">
              <a:buFontTx/>
              <a:buChar char="-"/>
            </a:pPr>
            <a:r>
              <a:rPr lang="ru-RU" dirty="0" smtClean="0"/>
              <a:t> эмоциональный настрой в процессе работы, переживание удовлетворения от успеха, соревнования и поощрения.</a:t>
            </a:r>
            <a:endParaRPr lang="ru-RU" dirty="0"/>
          </a:p>
        </p:txBody>
      </p:sp>
      <p:sp>
        <p:nvSpPr>
          <p:cNvPr id="9" name="Стрелка вниз 8"/>
          <p:cNvSpPr/>
          <p:nvPr/>
        </p:nvSpPr>
        <p:spPr>
          <a:xfrm>
            <a:off x="3200400" y="3048000"/>
            <a:ext cx="762000" cy="685800"/>
          </a:xfrm>
          <a:prstGeom prst="downArrow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3657600" y="3429000"/>
            <a:ext cx="5486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    Первый этап урока – </a:t>
            </a:r>
            <a:r>
              <a:rPr lang="ru-RU" i="1" dirty="0" smtClean="0"/>
              <a:t>лингвистическая разминка </a:t>
            </a:r>
            <a:r>
              <a:rPr lang="ru-RU" dirty="0" smtClean="0"/>
              <a:t>в разнообразных (в том числе игровых) формах:</a:t>
            </a: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4191000" y="4343400"/>
            <a:ext cx="4343400" cy="2308324"/>
          </a:xfrm>
          <a:prstGeom prst="rect">
            <a:avLst/>
          </a:prstGeom>
          <a:gradFill flip="none" rotWithShape="1">
            <a:gsLst>
              <a:gs pos="0">
                <a:schemeClr val="bg2">
                  <a:shade val="30000"/>
                  <a:satMod val="115000"/>
                </a:schemeClr>
              </a:gs>
              <a:gs pos="50000">
                <a:schemeClr val="bg2">
                  <a:shade val="67500"/>
                  <a:satMod val="115000"/>
                </a:schemeClr>
              </a:gs>
              <a:gs pos="100000">
                <a:schemeClr val="bg2">
                  <a:shade val="100000"/>
                  <a:satMod val="115000"/>
                </a:schemeClr>
              </a:gs>
            </a:gsLst>
            <a:lin ang="8100000" scaled="1"/>
            <a:tileRect/>
          </a:gradFill>
          <a:ln w="38100">
            <a:solidFill>
              <a:schemeClr val="accent2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txBody>
          <a:bodyPr wrap="square" rtlCol="0">
            <a:spAutoFit/>
          </a:bodyPr>
          <a:lstStyle/>
          <a:p>
            <a:pPr>
              <a:buBlip>
                <a:blip r:embed="rId4"/>
              </a:buBlip>
            </a:pPr>
            <a:r>
              <a:rPr lang="ru-RU" dirty="0" smtClean="0"/>
              <a:t> лингвистические задачи, загадки,</a:t>
            </a:r>
          </a:p>
          <a:p>
            <a:pPr>
              <a:buBlip>
                <a:blip r:embed="rId4"/>
              </a:buBlip>
            </a:pPr>
            <a:r>
              <a:rPr lang="ru-RU" dirty="0" smtClean="0"/>
              <a:t> шарады, ребусы, головоломки, кроссворды,</a:t>
            </a:r>
          </a:p>
          <a:p>
            <a:pPr>
              <a:buBlip>
                <a:blip r:embed="rId4"/>
              </a:buBlip>
            </a:pPr>
            <a:r>
              <a:rPr lang="ru-RU" dirty="0" smtClean="0"/>
              <a:t> «дуэли», </a:t>
            </a:r>
          </a:p>
          <a:p>
            <a:pPr>
              <a:buBlip>
                <a:blip r:embed="rId4"/>
              </a:buBlip>
            </a:pPr>
            <a:r>
              <a:rPr lang="ru-RU" dirty="0" smtClean="0"/>
              <a:t> лото, </a:t>
            </a:r>
            <a:r>
              <a:rPr lang="ru-RU" dirty="0" err="1" smtClean="0"/>
              <a:t>пазлы</a:t>
            </a:r>
            <a:r>
              <a:rPr lang="ru-RU" dirty="0" smtClean="0"/>
              <a:t>, </a:t>
            </a:r>
          </a:p>
          <a:p>
            <a:pPr>
              <a:buBlip>
                <a:blip r:embed="rId4"/>
              </a:buBlip>
            </a:pPr>
            <a:r>
              <a:rPr lang="ru-RU" dirty="0" smtClean="0"/>
              <a:t> </a:t>
            </a:r>
            <a:r>
              <a:rPr lang="ru-RU" dirty="0" err="1" smtClean="0"/>
              <a:t>антидиктанты</a:t>
            </a:r>
            <a:r>
              <a:rPr lang="ru-RU" dirty="0" smtClean="0"/>
              <a:t>, </a:t>
            </a:r>
          </a:p>
          <a:p>
            <a:pPr>
              <a:buBlip>
                <a:blip r:embed="rId4"/>
              </a:buBlip>
            </a:pPr>
            <a:r>
              <a:rPr lang="ru-RU" dirty="0" smtClean="0"/>
              <a:t> буриме, </a:t>
            </a:r>
          </a:p>
          <a:p>
            <a:pPr>
              <a:buBlip>
                <a:blip r:embed="rId4"/>
              </a:buBlip>
            </a:pPr>
            <a:r>
              <a:rPr lang="ru-RU" dirty="0" smtClean="0"/>
              <a:t> мини-игры, игры в слова и др.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книги-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4648200"/>
            <a:ext cx="2438400" cy="2514600"/>
          </a:xfrm>
          <a:prstGeom prst="rect">
            <a:avLst/>
          </a:prstGeom>
        </p:spPr>
      </p:pic>
      <p:pic>
        <p:nvPicPr>
          <p:cNvPr id="3" name="Рисунок 2" descr="hclXJCK_m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200443" y="228600"/>
            <a:ext cx="1943557" cy="792000"/>
          </a:xfrm>
          <a:prstGeom prst="rect">
            <a:avLst/>
          </a:prstGeom>
        </p:spPr>
      </p:pic>
      <p:sp>
        <p:nvSpPr>
          <p:cNvPr id="6" name="Пятиугольник 5"/>
          <p:cNvSpPr/>
          <p:nvPr/>
        </p:nvSpPr>
        <p:spPr>
          <a:xfrm>
            <a:off x="304800" y="1371600"/>
            <a:ext cx="7391400" cy="1295400"/>
          </a:xfrm>
          <a:prstGeom prst="homePlate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 b="1" dirty="0" smtClean="0">
              <a:solidFill>
                <a:schemeClr val="tx1"/>
              </a:solidFill>
            </a:endParaRPr>
          </a:p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Может ли троечник быть лучшим</a:t>
            </a:r>
          </a:p>
          <a:p>
            <a:pPr algn="ctr"/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7924800" y="1295400"/>
            <a:ext cx="685800" cy="1569660"/>
          </a:xfrm>
          <a:prstGeom prst="rect">
            <a:avLst/>
          </a:prstGeom>
          <a:noFill/>
          <a:scene3d>
            <a:camera prst="isometricOffAxis2Left"/>
            <a:lightRig rig="threePt" dir="t"/>
          </a:scene3d>
          <a:sp3d>
            <a:bevelT w="165100" prst="coolSlant"/>
          </a:sp3d>
        </p:spPr>
        <p:txBody>
          <a:bodyPr wrap="square" rtlCol="0">
            <a:spAutoFit/>
          </a:bodyPr>
          <a:lstStyle/>
          <a:p>
            <a:r>
              <a:rPr lang="ru-RU" sz="9600" b="1" dirty="0" smtClean="0">
                <a:solidFill>
                  <a:srgbClr val="435F8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itchFamily="49" charset="-127"/>
                <a:ea typeface="BatangChe" pitchFamily="49" charset="-127"/>
              </a:rPr>
              <a:t>?</a:t>
            </a:r>
            <a:endParaRPr lang="ru-RU" sz="9600" b="1" dirty="0">
              <a:solidFill>
                <a:srgbClr val="435F8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Che" pitchFamily="49" charset="-127"/>
              <a:ea typeface="BatangChe" pitchFamily="49" charset="-127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7200" y="3962400"/>
            <a:ext cx="7848600" cy="95410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12700"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prst="convex"/>
          </a:sp3d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Продолжите ряд еще четырьмя словами:</a:t>
            </a:r>
          </a:p>
          <a:p>
            <a:r>
              <a:rPr lang="ru-RU" sz="2800" dirty="0" smtClean="0"/>
              <a:t> </a:t>
            </a:r>
            <a:r>
              <a:rPr lang="ru-RU" sz="2800" b="1" i="1" dirty="0" smtClean="0">
                <a:solidFill>
                  <a:srgbClr val="002060"/>
                </a:solidFill>
              </a:rPr>
              <a:t>доверять, решать, мирить…</a:t>
            </a:r>
            <a:endParaRPr lang="ru-RU" sz="2800" b="1" i="1" dirty="0">
              <a:solidFill>
                <a:srgbClr val="00206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 flipH="1">
            <a:off x="807718" y="762000"/>
            <a:ext cx="64008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1.</a:t>
            </a:r>
            <a:endParaRPr lang="ru-RU" sz="2800" dirty="0"/>
          </a:p>
        </p:txBody>
      </p:sp>
      <p:sp>
        <p:nvSpPr>
          <p:cNvPr id="12" name="TextBox 11"/>
          <p:cNvSpPr txBox="1"/>
          <p:nvPr/>
        </p:nvSpPr>
        <p:spPr>
          <a:xfrm flipH="1">
            <a:off x="914400" y="3276600"/>
            <a:ext cx="64008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2.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1170</TotalTime>
  <Words>1427</Words>
  <Application>Microsoft Office PowerPoint</Application>
  <PresentationFormat>Экран (4:3)</PresentationFormat>
  <Paragraphs>169</Paragraphs>
  <Slides>22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Открытая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Формы организации учебной деятельности на уроках русского языка в свете требований нового ФГОС (по УМК Т. А. Ладыженской, М. Т. Баранова, Л. А. Тростенцовой и др.).</dc:title>
  <dc:creator>User</dc:creator>
  <cp:lastModifiedBy>User</cp:lastModifiedBy>
  <cp:revision>95</cp:revision>
  <dcterms:created xsi:type="dcterms:W3CDTF">2015-01-19T16:35:17Z</dcterms:created>
  <dcterms:modified xsi:type="dcterms:W3CDTF">2015-01-23T21:07:49Z</dcterms:modified>
</cp:coreProperties>
</file>